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
  </p:notesMasterIdLst>
  <p:sldIdLst>
    <p:sldId id="256" r:id="rId3"/>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5" r:id="rId43"/>
    <p:sldId id="296" r:id="rId44"/>
    <p:sldId id="297" r:id="rId45"/>
    <p:sldId id="298" r:id="rId46"/>
    <p:sldId id="299" r:id="rId47"/>
    <p:sldId id="300" r:id="rId48"/>
    <p:sldId id="301" r:id="rId49"/>
    <p:sldId id="302" r:id="rId50"/>
    <p:sldId id="303" r:id="rId51"/>
    <p:sldId id="304" r:id="rId52"/>
    <p:sldId id="305" r:id="rId53"/>
    <p:sldId id="306" r:id="rId54"/>
    <p:sldId id="307" r:id="rId55"/>
    <p:sldId id="308" r:id="rId56"/>
    <p:sldId id="309" r:id="rId57"/>
    <p:sldId id="310" r:id="rId58"/>
    <p:sldId id="311" r:id="rId59"/>
  </p:sldIdLst>
  <p:sldSz cx="9144000" cy="5143500"/>
  <p:notesSz cx="6858000" cy="9144000"/>
  <p:embeddedFontLst>
    <p:embeddedFont>
      <p:font typeface="Economica" charset="0"/>
      <p:regular r:id="rId63"/>
      <p:bold r:id="rId64"/>
      <p:italic r:id="rId65"/>
      <p:boldItalic r:id="rId66"/>
    </p:embeddedFont>
    <p:embeddedFont>
      <p:font typeface="Open Sans" charset="0"/>
      <p:regular r:id="rId67"/>
      <p:bold r:id="rId68"/>
      <p:italic r:id="rId69"/>
      <p:boldItalic r:id="rId7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1pPr>
    <a:lvl2pPr marR="0" lvl="1"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2pPr>
    <a:lvl3pPr marR="0" lvl="2"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3pPr>
    <a:lvl4pPr marR="0" lvl="3"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4pPr>
    <a:lvl5pPr marR="0" lvl="4"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5pPr>
    <a:lvl6pPr marR="0" lvl="5"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6pPr>
    <a:lvl7pPr marR="0" lvl="6"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7pPr>
    <a:lvl8pPr marR="0" lvl="7"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8pPr>
    <a:lvl9pPr marR="0" lvl="8"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06C0ACC1-72B0-41F1-9332-FE805192AF29}" styleName="Table_0">
    <a:wholeTbl>
      <a:tcTxStyle>
        <a:srgbClr val="000000"/>
        <a:latin typeface="Arial"/>
        <a:ea typeface="Arial"/>
        <a:cs typeface="Arial"/>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Style>
        <a:tcBdr/>
      </a:tcStyle>
    </a:band1H>
    <a:band2H>
      <a:tcStyle>
        <a:tcBdr/>
      </a:tcStyle>
    </a:band2H>
    <a:band1V>
      <a:tcStyle>
        <a:tcBdr/>
      </a:tcStyle>
    </a:band1V>
    <a:band2V>
      <a:tcStyle>
        <a:tcBdr/>
      </a:tcStyle>
    </a:band2V>
    <a:lastCol>
      <a:tcStyle>
        <a:tcBdr/>
      </a:tcStyle>
    </a:lastCol>
    <a:firstCol>
      <a:tcStyle>
        <a:tcBdr/>
      </a:tcStyle>
    </a:firstCol>
    <a:lastRow>
      <a:tcStyle>
        <a:tcBdr/>
      </a:tcStyle>
    </a:lastRow>
    <a:seCell>
      <a:tcStyle>
        <a:tcBdr/>
      </a:tcStyle>
    </a:seCell>
    <a:swCell>
      <a:tcStyle>
        <a:tcBdr/>
      </a:tcStyle>
    </a:swCell>
    <a:firstRow>
      <a:tcStyle>
        <a:tcBdr/>
      </a:tcStyle>
    </a:firstRow>
    <a:neCell>
      <a:tcStyle>
        <a:tcBdr/>
      </a:tcStyle>
    </a:neCell>
    <a:nwCell>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showComments="0">
  <p:normalViewPr>
    <p:restoredLeft sz="15620"/>
    <p:restoredTop sz="94660"/>
  </p:normalViewPr>
  <p:slideViewPr>
    <p:cSldViewPr snapToGrid="0">
      <p:cViewPr varScale="1">
        <p:scale>
          <a:sx n="100" d="100"/>
          <a:sy n="100" d="100"/>
        </p:scale>
        <p:origin x="0" y="0"/>
      </p:cViewPr>
      <p:guideLst>
        <p:guide orient="horz" pos="1620"/>
        <p:guide pos="2880"/>
      </p:guideLst>
    </p:cSldViewPr>
  </p:slide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0" Type="http://schemas.openxmlformats.org/officeDocument/2006/relationships/font" Target="fonts/font8.fntdata"/><Relationship Id="rId7" Type="http://schemas.openxmlformats.org/officeDocument/2006/relationships/slide" Target="slides/slide4.xml"/><Relationship Id="rId69" Type="http://schemas.openxmlformats.org/officeDocument/2006/relationships/font" Target="fonts/font7.fntdata"/><Relationship Id="rId68" Type="http://schemas.openxmlformats.org/officeDocument/2006/relationships/font" Target="fonts/font6.fntdata"/><Relationship Id="rId67" Type="http://schemas.openxmlformats.org/officeDocument/2006/relationships/font" Target="fonts/font5.fntdata"/><Relationship Id="rId66" Type="http://schemas.openxmlformats.org/officeDocument/2006/relationships/font" Target="fonts/font4.fntdata"/><Relationship Id="rId65" Type="http://schemas.openxmlformats.org/officeDocument/2006/relationships/font" Target="fonts/font3.fntdata"/><Relationship Id="rId64" Type="http://schemas.openxmlformats.org/officeDocument/2006/relationships/font" Target="fonts/font2.fntdata"/><Relationship Id="rId63" Type="http://schemas.openxmlformats.org/officeDocument/2006/relationships/font" Target="fonts/font1.fntdata"/><Relationship Id="rId62" Type="http://schemas.openxmlformats.org/officeDocument/2006/relationships/tableStyles" Target="tableStyles.xml"/><Relationship Id="rId61" Type="http://schemas.openxmlformats.org/officeDocument/2006/relationships/viewProps" Target="viewProps.xml"/><Relationship Id="rId60" Type="http://schemas.openxmlformats.org/officeDocument/2006/relationships/presProps" Target="presProps.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2" name="Shape 2"/>
        <p:cNvGrpSpPr/>
        <p:nvPr/>
      </p:nvGrpSpPr>
      <p:grpSpPr>
        <a:xfrm>
          <a:off x="0" y="0"/>
          <a:ext cx="0" cy="0"/>
          <a:chOff x="0" y="0"/>
          <a:chExt cx="0" cy="0"/>
        </a:xfrm>
      </p:grpSpPr>
      <p:sp>
        <p:nvSpPr>
          <p:cNvPr id="3" name="Google Shape;3;n"/>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1pPr>
    <a:lvl2pPr marR="0" lvl="1"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2pPr>
    <a:lvl3pPr marR="0" lvl="2"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3pPr>
    <a:lvl4pPr marR="0" lvl="3"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4pPr>
    <a:lvl5pPr marR="0" lvl="4"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5pPr>
    <a:lvl6pPr marR="0" lvl="5"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6pPr>
    <a:lvl7pPr marR="0" lvl="6"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7pPr>
    <a:lvl8pPr marR="0" lvl="7"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8pPr>
    <a:lvl9pPr marR="0" lvl="8"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58" name="Shape 58"/>
        <p:cNvGrpSpPr/>
        <p:nvPr/>
      </p:nvGrpSpPr>
      <p:grpSpPr>
        <a:xfrm>
          <a:off x="0" y="0"/>
          <a:ext cx="0" cy="0"/>
          <a:chOff x="0" y="0"/>
          <a:chExt cx="0" cy="0"/>
        </a:xfrm>
      </p:grpSpPr>
      <p:sp>
        <p:nvSpPr>
          <p:cNvPr id="59" name="Google Shape;59;p:notes"/>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p: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13" name="Shape 113"/>
        <p:cNvGrpSpPr/>
        <p:nvPr/>
      </p:nvGrpSpPr>
      <p:grpSpPr>
        <a:xfrm>
          <a:off x="0" y="0"/>
          <a:ext cx="0" cy="0"/>
          <a:chOff x="0" y="0"/>
          <a:chExt cx="0" cy="0"/>
        </a:xfrm>
      </p:grpSpPr>
      <p:sp>
        <p:nvSpPr>
          <p:cNvPr id="114" name="Google Shape;114;g113fab0f4ab_0_2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113fab0f4ab_0_2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[12] C. Chugh, ”Acute Ischemic Stroke: Management Approach” Indian Journal of Critical Care Medicine, vol. 23, pp. S140–S146, 2019.</a:t>
            </a:r>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19" name="Shape 119"/>
        <p:cNvGrpSpPr/>
        <p:nvPr/>
      </p:nvGrpSpPr>
      <p:grpSpPr>
        <a:xfrm>
          <a:off x="0" y="0"/>
          <a:ext cx="0" cy="0"/>
          <a:chOff x="0" y="0"/>
          <a:chExt cx="0" cy="0"/>
        </a:xfrm>
      </p:grpSpPr>
      <p:sp>
        <p:nvSpPr>
          <p:cNvPr id="120" name="Google Shape;120;g113fab0f4ab_0_27: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113fab0f4ab_0_2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[13] A. K. Boehme, C. Esenwa, and M. S.V. Elkind, ”Stroke Risk Factors, Genetics, and Prevention” Circulation Research, vol. 120, no. 3 pp.472-495, 2017.</a:t>
            </a:r>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25" name="Shape 125"/>
        <p:cNvGrpSpPr/>
        <p:nvPr/>
      </p:nvGrpSpPr>
      <p:grpSpPr>
        <a:xfrm>
          <a:off x="0" y="0"/>
          <a:ext cx="0" cy="0"/>
          <a:chOff x="0" y="0"/>
          <a:chExt cx="0" cy="0"/>
        </a:xfrm>
      </p:grpSpPr>
      <p:sp>
        <p:nvSpPr>
          <p:cNvPr id="126" name="Google Shape;126;g113fab0f4ab_0_33: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113fab0f4ab_0_3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Neural network adalah sebuah arsitektur yang cara kerjanya terinspirasi dari cara kerja otak. Otak terdiri dari kumpulan neuron yang saling terhubung. Setiap neuron menerima input dari output neuron lain dan kemudian melakukan perhitungan. || Neural network terdiri dari kumpulan perceptron [15]. Perceptron adalah bagian terkecil dari arsitektur neural network [15]</a:t>
            </a:r>
            <a:endParaRPr lang="en-US"/>
          </a:p>
          <a:p>
            <a:pPr marL="0" lvl="0" indent="0" algn="l" rtl="0">
              <a:spcBef>
                <a:spcPts val="0"/>
              </a:spcBef>
              <a:spcAft>
                <a:spcPts val="0"/>
              </a:spcAft>
              <a:buNone/>
            </a:pPr>
          </a:p>
          <a:p>
            <a:pPr marL="0" lvl="0" indent="0" algn="l" rtl="0">
              <a:lnSpc>
                <a:spcPct val="115000"/>
              </a:lnSpc>
              <a:spcBef>
                <a:spcPts val="0"/>
              </a:spcBef>
              <a:spcAft>
                <a:spcPts val="0"/>
              </a:spcAft>
              <a:buNone/>
            </a:pPr>
            <a:r>
              <a:rPr lang="en-US" sz="1200">
                <a:solidFill>
                  <a:schemeClr val="dk1"/>
                </a:solidFill>
              </a:rPr>
              <a:t>•Terdiri dari </a:t>
            </a:r>
            <a:r>
              <a:rPr lang="en-US" sz="1200" b="1">
                <a:solidFill>
                  <a:schemeClr val="dk1"/>
                </a:solidFill>
              </a:rPr>
              <a:t>1 input layer ; 2 hidden layer ; 1 output layer</a:t>
            </a:r>
            <a:endParaRPr sz="1200" b="1">
              <a:solidFill>
                <a:schemeClr val="dk1"/>
              </a:solidFill>
            </a:endParaRPr>
          </a:p>
          <a:p>
            <a:pPr marL="0" lvl="0" indent="0" algn="l" rtl="0">
              <a:lnSpc>
                <a:spcPct val="115000"/>
              </a:lnSpc>
              <a:spcBef>
                <a:spcPts val="0"/>
              </a:spcBef>
              <a:spcAft>
                <a:spcPts val="0"/>
              </a:spcAft>
              <a:buNone/>
            </a:pPr>
            <a:r>
              <a:rPr lang="en-US">
                <a:solidFill>
                  <a:schemeClr val="dk1"/>
                </a:solidFill>
              </a:rPr>
              <a:t>•Jumlah neuron dan hidden layer yang terlalu banyak bisa menyebabkan terjadinya </a:t>
            </a:r>
            <a:r>
              <a:rPr lang="en-US" b="1">
                <a:solidFill>
                  <a:schemeClr val="dk1"/>
                </a:solidFill>
              </a:rPr>
              <a:t>overfitting</a:t>
            </a:r>
            <a:endParaRPr b="1">
              <a:solidFill>
                <a:schemeClr val="dk1"/>
              </a:solidFill>
            </a:endParaRPr>
          </a:p>
          <a:p>
            <a:pPr marL="0" lvl="0" indent="0" algn="l" rtl="0">
              <a:lnSpc>
                <a:spcPct val="115000"/>
              </a:lnSpc>
              <a:spcBef>
                <a:spcPts val="0"/>
              </a:spcBef>
              <a:spcAft>
                <a:spcPts val="0"/>
              </a:spcAft>
              <a:buNone/>
            </a:pPr>
            <a:endParaRPr sz="1200" b="1">
              <a:solidFill>
                <a:schemeClr val="dk1"/>
              </a:solidFill>
            </a:endParaRPr>
          </a:p>
          <a:p>
            <a:pPr marL="0" lvl="0" indent="0" algn="l" rtl="0">
              <a:spcBef>
                <a:spcPts val="0"/>
              </a:spcBef>
              <a:spcAft>
                <a:spcPts val="0"/>
              </a:spcAft>
              <a:buNone/>
            </a:p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32" name="Shape 132"/>
        <p:cNvGrpSpPr/>
        <p:nvPr/>
      </p:nvGrpSpPr>
      <p:grpSpPr>
        <a:xfrm>
          <a:off x="0" y="0"/>
          <a:ext cx="0" cy="0"/>
          <a:chOff x="0" y="0"/>
          <a:chExt cx="0" cy="0"/>
        </a:xfrm>
      </p:grpSpPr>
      <p:sp>
        <p:nvSpPr>
          <p:cNvPr id="133" name="Google Shape;133;g113fab0f4ab_0_42: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113fab0f4ab_0_4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90204"/>
              <a:buNone/>
            </a:pPr>
            <a:r>
              <a:rPr lang="en-US">
                <a:solidFill>
                  <a:schemeClr val="dk1"/>
                </a:solidFill>
              </a:rPr>
              <a:t>Dalam NN, terdapat 3 elemen dasar:</a:t>
            </a:r>
            <a:endParaRPr>
              <a:solidFill>
                <a:schemeClr val="dk1"/>
              </a:solidFill>
            </a:endParaRPr>
          </a:p>
          <a:p>
            <a:pPr marL="457200" lvl="0" indent="-298450" algn="l" rtl="0">
              <a:spcBef>
                <a:spcPts val="0"/>
              </a:spcBef>
              <a:spcAft>
                <a:spcPts val="0"/>
              </a:spcAft>
              <a:buClr>
                <a:schemeClr val="dk1"/>
              </a:buClr>
              <a:buSzPts val="1100"/>
              <a:buAutoNum type="arabicPeriod"/>
            </a:pPr>
            <a:r>
              <a:rPr lang="en-US">
                <a:solidFill>
                  <a:schemeClr val="dk1"/>
                </a:solidFill>
              </a:rPr>
              <a:t>Kumpulan sinapsis yang masing-masing memiliki weight. Sinyal input x j pada sinapsis j yang terhubung dengan neuron k, akan dikalikan dengan sinapsis weight wk j .</a:t>
            </a:r>
            <a:endParaRPr>
              <a:solidFill>
                <a:schemeClr val="dk1"/>
              </a:solidFill>
            </a:endParaRPr>
          </a:p>
          <a:p>
            <a:pPr marL="457200" lvl="0" indent="-298450" algn="l" rtl="0">
              <a:spcBef>
                <a:spcPts val="0"/>
              </a:spcBef>
              <a:spcAft>
                <a:spcPts val="0"/>
              </a:spcAft>
              <a:buClr>
                <a:schemeClr val="dk1"/>
              </a:buClr>
              <a:buSzPts val="1100"/>
              <a:buAutoNum type="arabicPeriod"/>
            </a:pPr>
            <a:r>
              <a:rPr lang="en-US">
                <a:solidFill>
                  <a:schemeClr val="dk1"/>
                </a:solidFill>
              </a:rPr>
              <a:t>Penjumlahan yang menjumlahkan sinyal input, dengan weight masing-masing sinapsis neuron, disebut linear combiner.</a:t>
            </a:r>
            <a:endParaRPr>
              <a:solidFill>
                <a:schemeClr val="dk1"/>
              </a:solidFill>
            </a:endParaRPr>
          </a:p>
          <a:p>
            <a:pPr marL="457200" lvl="0" indent="-298450" algn="l" rtl="0">
              <a:spcBef>
                <a:spcPts val="0"/>
              </a:spcBef>
              <a:spcAft>
                <a:spcPts val="0"/>
              </a:spcAft>
              <a:buClr>
                <a:schemeClr val="dk1"/>
              </a:buClr>
              <a:buSzPts val="1100"/>
              <a:buAutoNum type="arabicPeriod"/>
            </a:pPr>
            <a:r>
              <a:rPr lang="en-US">
                <a:solidFill>
                  <a:schemeClr val="dk1"/>
                </a:solidFill>
              </a:rPr>
              <a:t>Activation function, yang berfungsi untuk membatasi rentang output neuron.  || Umumnya, range output neuron antara 0 sampai 1 dan -1 sampai 1.</a:t>
            </a:r>
            <a:endParaRPr>
              <a:solidFill>
                <a:schemeClr val="dk1"/>
              </a:solidFill>
            </a:endParaRPr>
          </a:p>
          <a:p>
            <a:pPr marL="0" lvl="0" indent="0" algn="l" rtl="0">
              <a:spcBef>
                <a:spcPts val="0"/>
              </a:spcBef>
              <a:spcAft>
                <a:spcPts val="0"/>
              </a:spcAft>
              <a:buNone/>
            </a:pPr>
          </a:p>
          <a:p>
            <a:pPr marL="0" lvl="0" indent="0" algn="l" rtl="0">
              <a:spcBef>
                <a:spcPts val="0"/>
              </a:spcBef>
              <a:spcAft>
                <a:spcPts val="0"/>
              </a:spcAft>
              <a:buNone/>
            </a:pPr>
          </a:p>
          <a:p>
            <a:pPr marL="0" lvl="0" indent="0" algn="l" rtl="0">
              <a:lnSpc>
                <a:spcPct val="115000"/>
              </a:lnSpc>
              <a:spcBef>
                <a:spcPts val="0"/>
              </a:spcBef>
              <a:spcAft>
                <a:spcPts val="0"/>
              </a:spcAft>
              <a:buClr>
                <a:schemeClr val="dk1"/>
              </a:buClr>
              <a:buSzPts val="1100"/>
              <a:buFont typeface="Arial" panose="020B0604020202090204"/>
              <a:buNone/>
            </a:pPr>
            <a:r>
              <a:rPr lang="en-US">
                <a:solidFill>
                  <a:schemeClr val="dk1"/>
                </a:solidFill>
              </a:rPr>
              <a:t>•</a:t>
            </a:r>
            <a:r>
              <a:rPr lang="en-US" b="1">
                <a:solidFill>
                  <a:schemeClr val="dk1"/>
                </a:solidFill>
              </a:rPr>
              <a:t>UK</a:t>
            </a:r>
            <a:r>
              <a:rPr lang="en-US">
                <a:solidFill>
                  <a:schemeClr val="dk1"/>
                </a:solidFill>
              </a:rPr>
              <a:t> = penjumlahan dari </a:t>
            </a:r>
            <a:r>
              <a:rPr lang="en-US" b="1">
                <a:solidFill>
                  <a:schemeClr val="dk1"/>
                </a:solidFill>
              </a:rPr>
              <a:t>weight</a:t>
            </a:r>
            <a:r>
              <a:rPr lang="en-US">
                <a:solidFill>
                  <a:schemeClr val="dk1"/>
                </a:solidFill>
              </a:rPr>
              <a:t> dikali </a:t>
            </a:r>
            <a:r>
              <a:rPr lang="en-US" b="1">
                <a:solidFill>
                  <a:schemeClr val="dk1"/>
                </a:solidFill>
              </a:rPr>
              <a:t>nilai input</a:t>
            </a:r>
            <a:endParaRPr b="1">
              <a:solidFill>
                <a:schemeClr val="dk1"/>
              </a:solidFill>
            </a:endParaRPr>
          </a:p>
          <a:p>
            <a:pPr marL="0" lvl="0" indent="0" algn="l" rtl="0">
              <a:lnSpc>
                <a:spcPct val="115000"/>
              </a:lnSpc>
              <a:spcBef>
                <a:spcPts val="0"/>
              </a:spcBef>
              <a:spcAft>
                <a:spcPts val="0"/>
              </a:spcAft>
              <a:buClr>
                <a:schemeClr val="dk1"/>
              </a:buClr>
              <a:buSzPts val="1100"/>
              <a:buFont typeface="Arial" panose="020B0604020202090204"/>
              <a:buNone/>
            </a:pPr>
            <a:r>
              <a:rPr lang="en-US">
                <a:solidFill>
                  <a:schemeClr val="dk1"/>
                </a:solidFill>
              </a:rPr>
              <a:t>•</a:t>
            </a:r>
            <a:r>
              <a:rPr lang="en-US" b="1">
                <a:solidFill>
                  <a:schemeClr val="dk1"/>
                </a:solidFill>
              </a:rPr>
              <a:t>VK</a:t>
            </a:r>
            <a:r>
              <a:rPr lang="en-US">
                <a:solidFill>
                  <a:schemeClr val="dk1"/>
                </a:solidFill>
              </a:rPr>
              <a:t> = penjumlahan dari </a:t>
            </a:r>
            <a:r>
              <a:rPr lang="en-US" b="1">
                <a:solidFill>
                  <a:schemeClr val="dk1"/>
                </a:solidFill>
              </a:rPr>
              <a:t>UK </a:t>
            </a:r>
            <a:r>
              <a:rPr lang="en-US">
                <a:solidFill>
                  <a:schemeClr val="dk1"/>
                </a:solidFill>
              </a:rPr>
              <a:t>dan </a:t>
            </a:r>
            <a:r>
              <a:rPr lang="en-US" b="1">
                <a:solidFill>
                  <a:schemeClr val="dk1"/>
                </a:solidFill>
              </a:rPr>
              <a:t>bias</a:t>
            </a:r>
            <a:endParaRPr b="1">
              <a:solidFill>
                <a:schemeClr val="dk1"/>
              </a:solidFill>
            </a:endParaRPr>
          </a:p>
          <a:p>
            <a:pPr marL="0" lvl="0" indent="0" algn="l" rtl="0">
              <a:lnSpc>
                <a:spcPct val="115000"/>
              </a:lnSpc>
              <a:spcBef>
                <a:spcPts val="0"/>
              </a:spcBef>
              <a:spcAft>
                <a:spcPts val="0"/>
              </a:spcAft>
              <a:buClr>
                <a:schemeClr val="dk1"/>
              </a:buClr>
              <a:buSzPts val="1100"/>
              <a:buFont typeface="Arial" panose="020B0604020202090204"/>
              <a:buNone/>
            </a:pPr>
            <a:r>
              <a:rPr lang="en-US">
                <a:solidFill>
                  <a:schemeClr val="dk1"/>
                </a:solidFill>
              </a:rPr>
              <a:t>•</a:t>
            </a:r>
            <a:r>
              <a:rPr lang="en-US" b="1">
                <a:solidFill>
                  <a:schemeClr val="dk1"/>
                </a:solidFill>
              </a:rPr>
              <a:t>YK</a:t>
            </a:r>
            <a:r>
              <a:rPr lang="en-US">
                <a:solidFill>
                  <a:schemeClr val="dk1"/>
                </a:solidFill>
              </a:rPr>
              <a:t> = menerapkan </a:t>
            </a:r>
            <a:r>
              <a:rPr lang="en-US" b="1">
                <a:solidFill>
                  <a:schemeClr val="dk1"/>
                </a:solidFill>
              </a:rPr>
              <a:t>fungsi aktivasi </a:t>
            </a:r>
            <a:r>
              <a:rPr lang="en-US">
                <a:solidFill>
                  <a:schemeClr val="dk1"/>
                </a:solidFill>
              </a:rPr>
              <a:t>dari hasil keluaran </a:t>
            </a:r>
            <a:r>
              <a:rPr lang="en-US" b="1">
                <a:solidFill>
                  <a:schemeClr val="dk1"/>
                </a:solidFill>
              </a:rPr>
              <a:t>VK</a:t>
            </a:r>
            <a:endParaRPr b="1">
              <a:solidFill>
                <a:schemeClr val="dk1"/>
              </a:solidFill>
            </a:endParaRPr>
          </a:p>
          <a:p>
            <a:pPr marL="0" lvl="0" indent="0" algn="l" rtl="0">
              <a:lnSpc>
                <a:spcPct val="115000"/>
              </a:lnSpc>
              <a:spcBef>
                <a:spcPts val="0"/>
              </a:spcBef>
              <a:spcAft>
                <a:spcPts val="0"/>
              </a:spcAft>
              <a:buClr>
                <a:schemeClr val="dk1"/>
              </a:buClr>
              <a:buSzPts val="1100"/>
              <a:buFont typeface="Arial" panose="020B0604020202090204"/>
              <a:buNone/>
            </a:pPr>
            <a:endParaRPr b="1">
              <a:solidFill>
                <a:schemeClr val="dk1"/>
              </a:solidFill>
            </a:endParaRPr>
          </a:p>
          <a:p>
            <a:pPr marL="0" lvl="0" indent="0" algn="l" rtl="0">
              <a:lnSpc>
                <a:spcPct val="115000"/>
              </a:lnSpc>
              <a:spcBef>
                <a:spcPts val="0"/>
              </a:spcBef>
              <a:spcAft>
                <a:spcPts val="0"/>
              </a:spcAft>
              <a:buClr>
                <a:schemeClr val="dk1"/>
              </a:buClr>
              <a:buSzPts val="1100"/>
              <a:buFont typeface="Arial" panose="020B0604020202090204"/>
              <a:buNone/>
            </a:pPr>
            <a:r>
              <a:rPr lang="en-US">
                <a:solidFill>
                  <a:schemeClr val="dk1"/>
                </a:solidFill>
              </a:rPr>
              <a:t>(kalo ditanya):</a:t>
            </a:r>
            <a:endParaRPr>
              <a:solidFill>
                <a:schemeClr val="dk1"/>
              </a:solidFill>
            </a:endParaRPr>
          </a:p>
          <a:p>
            <a:pPr marL="0" lvl="0" indent="0" algn="l" rtl="0">
              <a:lnSpc>
                <a:spcPct val="115000"/>
              </a:lnSpc>
              <a:spcBef>
                <a:spcPts val="0"/>
              </a:spcBef>
              <a:spcAft>
                <a:spcPts val="0"/>
              </a:spcAft>
              <a:buClr>
                <a:schemeClr val="dk1"/>
              </a:buClr>
              <a:buSzPts val="1100"/>
              <a:buFont typeface="Arial" panose="020B0604020202090204"/>
              <a:buNone/>
            </a:pPr>
            <a:r>
              <a:rPr lang="en-US">
                <a:solidFill>
                  <a:schemeClr val="dk1"/>
                </a:solidFill>
              </a:rPr>
              <a:t>bias = utk meningkatkan atau menurunkan input sblm dimasukkan ke activation func, || tergantung itu positif atau negatif (Buku: simon haykin [pearson])</a:t>
            </a:r>
            <a:endParaRPr>
              <a:solidFill>
                <a:schemeClr val="dk1"/>
              </a:solidFill>
            </a:endParaRPr>
          </a:p>
          <a:p>
            <a:pPr marL="0" lvl="0" indent="0" algn="l" rtl="0">
              <a:lnSpc>
                <a:spcPct val="115000"/>
              </a:lnSpc>
              <a:spcBef>
                <a:spcPts val="0"/>
              </a:spcBef>
              <a:spcAft>
                <a:spcPts val="0"/>
              </a:spcAft>
              <a:buClr>
                <a:schemeClr val="dk1"/>
              </a:buClr>
              <a:buSzPts val="1100"/>
              <a:buFont typeface="Arial" panose="020B0604020202090204"/>
              <a:buNone/>
            </a:pPr>
            <a:r>
              <a:rPr lang="en-US" b="1">
                <a:solidFill>
                  <a:srgbClr val="4D5156"/>
                </a:solidFill>
              </a:rPr>
              <a:t>Fungsi aktivasi = </a:t>
            </a:r>
            <a:r>
              <a:rPr lang="en-US">
                <a:solidFill>
                  <a:srgbClr val="4D5156"/>
                </a:solidFill>
              </a:rPr>
              <a:t>membatasi nilai keluaran dari neuron</a:t>
            </a:r>
            <a:endParaRPr>
              <a:solidFill>
                <a:srgbClr val="4D5156"/>
              </a:solidFill>
            </a:endParaRPr>
          </a:p>
          <a:p>
            <a:pPr marL="0" lvl="0" indent="0" algn="l" rtl="0">
              <a:spcBef>
                <a:spcPts val="0"/>
              </a:spcBef>
              <a:spcAft>
                <a:spcPts val="0"/>
              </a:spcAft>
              <a:buNone/>
            </a:p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40" name="Shape 140"/>
        <p:cNvGrpSpPr/>
        <p:nvPr/>
      </p:nvGrpSpPr>
      <p:grpSpPr>
        <a:xfrm>
          <a:off x="0" y="0"/>
          <a:ext cx="0" cy="0"/>
          <a:chOff x="0" y="0"/>
          <a:chExt cx="0" cy="0"/>
        </a:xfrm>
      </p:grpSpPr>
      <p:sp>
        <p:nvSpPr>
          <p:cNvPr id="141" name="Google Shape;141;g113fab0f4ab_0_47: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113fab0f4ab_0_4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US"/>
              <a:t>activation function yang dipakai pada dasarnya hanya 2, maksudnya di input layer dan hidden layer, akan pakai tanh atau relu. </a:t>
            </a:r>
            <a:endParaRPr lang="en-US"/>
          </a:p>
          <a:p>
            <a:pPr marL="457200" lvl="0" indent="-298450" algn="l" rtl="0">
              <a:spcBef>
                <a:spcPts val="0"/>
              </a:spcBef>
              <a:spcAft>
                <a:spcPts val="0"/>
              </a:spcAft>
              <a:buSzPts val="1100"/>
              <a:buChar char="●"/>
            </a:pPr>
            <a:r>
              <a:rPr lang="en-US">
                <a:solidFill>
                  <a:schemeClr val="dk1"/>
                </a:solidFill>
              </a:rPr>
              <a:t>Output layer, selalu sigmoid</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endParaRPr>
              <a:solidFill>
                <a:schemeClr val="dk1"/>
              </a:solidFill>
            </a:endParaRPr>
          </a:p>
          <a:p>
            <a:pPr marL="457200" lvl="0" indent="-298450" algn="l" rtl="0">
              <a:spcBef>
                <a:spcPts val="0"/>
              </a:spcBef>
              <a:spcAft>
                <a:spcPts val="0"/>
              </a:spcAft>
              <a:buSzPts val="1100"/>
              <a:buChar char="●"/>
            </a:pPr>
            <a:r>
              <a:rPr lang="en-US"/>
              <a:t>Berdasarkan buku [16] disebutkan bahwa 3 activation function ini merupakan AF yang popular dipakai.</a:t>
            </a:r>
            <a:endParaRPr lang="en-US"/>
          </a:p>
          <a:p>
            <a:pPr marL="457200" lvl="0" indent="-298450" algn="l" rtl="0">
              <a:spcBef>
                <a:spcPts val="0"/>
              </a:spcBef>
              <a:spcAft>
                <a:spcPts val="0"/>
              </a:spcAft>
              <a:buSzPts val="1100"/>
              <a:buChar char="●"/>
            </a:pPr>
            <a:r>
              <a:rPr lang="en-US"/>
              <a:t>Berdasarkan jurnal [7], AF yang dipakai adalah ReLu, Tanh, sigmoid, dan hasil semua percobaannya (81x), ROC curve paling kecil 90% dan Sensitivity atau recall paling kecil 83.8%</a:t>
            </a:r>
            <a:endParaRPr lang="en-US"/>
          </a:p>
          <a:p>
            <a:pPr marL="0" lvl="0" indent="0" algn="l" rtl="0">
              <a:spcBef>
                <a:spcPts val="0"/>
              </a:spcBef>
              <a:spcAft>
                <a:spcPts val="0"/>
              </a:spcAft>
              <a:buNone/>
            </a:pPr>
          </a:p>
          <a:p>
            <a:pPr marL="0" lvl="0" indent="0" algn="l" rtl="0">
              <a:spcBef>
                <a:spcPts val="0"/>
              </a:spcBef>
              <a:spcAft>
                <a:spcPts val="0"/>
              </a:spcAft>
              <a:buNone/>
            </a:pPr>
          </a:p>
          <a:p>
            <a:pPr marL="0" lvl="0" indent="0" algn="l" rtl="0">
              <a:spcBef>
                <a:spcPts val="0"/>
              </a:spcBef>
              <a:spcAft>
                <a:spcPts val="0"/>
              </a:spcAft>
              <a:buNone/>
            </a:pPr>
            <a:r>
              <a:rPr lang="en-US"/>
              <a:t>[16]  S. Haykin, Neural Networks and Learning Machines Third Edition, Pearson, 2009.</a:t>
            </a:r>
            <a:endParaRPr lang="en-US"/>
          </a:p>
          <a:p>
            <a:pPr marL="0" lvl="0" indent="0" algn="l" rtl="0">
              <a:spcBef>
                <a:spcPts val="0"/>
              </a:spcBef>
              <a:spcAft>
                <a:spcPts val="0"/>
              </a:spcAft>
              <a:buNone/>
            </a:pPr>
            <a:r>
              <a:rPr lang="en-US"/>
              <a:t>[7] Nasrin. Someeh, M. A. Jafarabadi, S. M. Shamshirgaran, F. Farzipoor, ”The outcome in patients with brain stroke: A deep learning neural network modeling,” Journal of Research in Medical Sciences, vol. 25, no. 1, pp. 1-7, 2020. </a:t>
            </a:r>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51" name="Shape 151"/>
        <p:cNvGrpSpPr/>
        <p:nvPr/>
      </p:nvGrpSpPr>
      <p:grpSpPr>
        <a:xfrm>
          <a:off x="0" y="0"/>
          <a:ext cx="0" cy="0"/>
          <a:chOff x="0" y="0"/>
          <a:chExt cx="0" cy="0"/>
        </a:xfrm>
      </p:grpSpPr>
      <p:sp>
        <p:nvSpPr>
          <p:cNvPr id="152" name="Google Shape;152;g113fab0f4ab_0_62: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113fab0f4ab_0_6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salah satu teknik regularization yang bekerja dengan cara menonaktifkan neuron dalam neural network secara acak, dengan tujuan mengurangi overfitting.</a:t>
            </a:r>
            <a:endParaRPr lang="en-US"/>
          </a:p>
          <a:p>
            <a:pPr marL="0" lvl="0" indent="0" algn="l" rtl="0">
              <a:spcBef>
                <a:spcPts val="0"/>
              </a:spcBef>
              <a:spcAft>
                <a:spcPts val="0"/>
              </a:spcAft>
              <a:buNone/>
            </a:pPr>
          </a:p>
          <a:p>
            <a:pPr marL="0" lvl="0" indent="0" algn="l" rtl="0">
              <a:spcBef>
                <a:spcPts val="0"/>
              </a:spcBef>
              <a:spcAft>
                <a:spcPts val="0"/>
              </a:spcAft>
              <a:buNone/>
            </a:pPr>
            <a:r>
              <a:rPr lang="en-US"/>
              <a:t>[14] J. Grus, Data Science from Scratch, O’Reilly Media, Inc, 2015.  </a:t>
            </a:r>
            <a:endParaRPr lang="en-US"/>
          </a:p>
          <a:p>
            <a:pPr marL="0" lvl="0" indent="0" algn="l" rtl="0">
              <a:spcBef>
                <a:spcPts val="0"/>
              </a:spcBef>
              <a:spcAft>
                <a:spcPts val="0"/>
              </a:spcAft>
              <a:buClr>
                <a:schemeClr val="dk1"/>
              </a:buClr>
              <a:buSzPts val="1100"/>
              <a:buFont typeface="Arial" panose="020B0604020202090204"/>
              <a:buNone/>
            </a:p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58" name="Shape 158"/>
        <p:cNvGrpSpPr/>
        <p:nvPr/>
      </p:nvGrpSpPr>
      <p:grpSpPr>
        <a:xfrm>
          <a:off x="0" y="0"/>
          <a:ext cx="0" cy="0"/>
          <a:chOff x="0" y="0"/>
          <a:chExt cx="0" cy="0"/>
        </a:xfrm>
      </p:grpSpPr>
      <p:sp>
        <p:nvSpPr>
          <p:cNvPr id="159" name="Google Shape;159;g113fab0f4ab_0_134: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113fab0f4ab_0_134: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rj = variabel bernouli, asalnya dari distribusi bernouli </a:t>
            </a:r>
            <a:endParaRPr lang="en-US"/>
          </a:p>
          <a:p>
            <a:pPr marL="457200" lvl="0" indent="-298450" algn="l" rtl="0">
              <a:spcBef>
                <a:spcPts val="0"/>
              </a:spcBef>
              <a:spcAft>
                <a:spcPts val="0"/>
              </a:spcAft>
              <a:buSzPts val="1100"/>
              <a:buChar char="●"/>
            </a:pPr>
            <a:r>
              <a:rPr lang="en-US"/>
              <a:t>hanya 2 kemungkinan, sukses atau gagal. </a:t>
            </a:r>
            <a:endParaRPr lang="en-US"/>
          </a:p>
          <a:p>
            <a:pPr marL="457200" lvl="0" indent="-298450" algn="l" rtl="0">
              <a:spcBef>
                <a:spcPts val="0"/>
              </a:spcBef>
              <a:spcAft>
                <a:spcPts val="0"/>
              </a:spcAft>
              <a:buSzPts val="1100"/>
              <a:buChar char="●"/>
            </a:pPr>
            <a:r>
              <a:rPr lang="en-US"/>
              <a:t>Var random diberi nilai 1 dengan peluang p jika sukses, dan 0 jika gagal, dengan peluang 1-p</a:t>
            </a:r>
            <a:endParaRPr lang="en-US"/>
          </a:p>
          <a:p>
            <a:pPr marL="0" lvl="0" indent="0" algn="l" rtl="0">
              <a:spcBef>
                <a:spcPts val="0"/>
              </a:spcBef>
              <a:spcAft>
                <a:spcPts val="0"/>
              </a:spcAft>
              <a:buNone/>
            </a:pPr>
            <a:r>
              <a:rPr lang="en-US"/>
              <a:t>y~ = peluang p (atau rate) dikalikan output</a:t>
            </a:r>
            <a:endParaRPr lang="en-US"/>
          </a:p>
          <a:p>
            <a:pPr marL="0" lvl="0" indent="0" algn="l" rtl="0">
              <a:spcBef>
                <a:spcPts val="0"/>
              </a:spcBef>
              <a:spcAft>
                <a:spcPts val="0"/>
              </a:spcAft>
              <a:buNone/>
            </a:pPr>
            <a:r>
              <a:rPr lang="en-US"/>
              <a:t>z = weight dikalikan y~ ditambahkan bias</a:t>
            </a:r>
            <a:endParaRPr lang="en-US"/>
          </a:p>
          <a:p>
            <a:pPr marL="0" lvl="0" indent="0" algn="l" rtl="0">
              <a:spcBef>
                <a:spcPts val="0"/>
              </a:spcBef>
              <a:spcAft>
                <a:spcPts val="0"/>
              </a:spcAft>
              <a:buNone/>
            </a:pPr>
            <a:r>
              <a:rPr lang="en-US"/>
              <a:t>y = activation function dikalikan z</a:t>
            </a:r>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65" name="Shape 165"/>
        <p:cNvGrpSpPr/>
        <p:nvPr/>
      </p:nvGrpSpPr>
      <p:grpSpPr>
        <a:xfrm>
          <a:off x="0" y="0"/>
          <a:ext cx="0" cy="0"/>
          <a:chOff x="0" y="0"/>
          <a:chExt cx="0" cy="0"/>
        </a:xfrm>
      </p:grpSpPr>
      <p:sp>
        <p:nvSpPr>
          <p:cNvPr id="166" name="Google Shape;166;g113fab0f4ab_0_77: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113fab0f4ab_0_7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[19] A. Fernandez, S. Garcia, M. Galar, R. C. Prati, B Krawczyk, and F. Herrera, ”Learning from Imbalanced Data Sets,” Springer, 2014</a:t>
            </a:r>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71" name="Shape 171"/>
        <p:cNvGrpSpPr/>
        <p:nvPr/>
      </p:nvGrpSpPr>
      <p:grpSpPr>
        <a:xfrm>
          <a:off x="0" y="0"/>
          <a:ext cx="0" cy="0"/>
          <a:chOff x="0" y="0"/>
          <a:chExt cx="0" cy="0"/>
        </a:xfrm>
      </p:grpSpPr>
      <p:sp>
        <p:nvSpPr>
          <p:cNvPr id="172" name="Google Shape;172;g1175dda1020_0_28: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1175dda1020_0_28: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Untuk menghitung kesalahan klasifikasi dapat menggunakan cost matrix yang didasari oleh confusion matrix [20]</a:t>
            </a:r>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79" name="Shape 179"/>
        <p:cNvGrpSpPr/>
        <p:nvPr/>
      </p:nvGrpSpPr>
      <p:grpSpPr>
        <a:xfrm>
          <a:off x="0" y="0"/>
          <a:ext cx="0" cy="0"/>
          <a:chOff x="0" y="0"/>
          <a:chExt cx="0" cy="0"/>
        </a:xfrm>
      </p:grpSpPr>
      <p:sp>
        <p:nvSpPr>
          <p:cNvPr id="180" name="Google Shape;180;g1175dda1020_0_18: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1175dda1020_0_18: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2. Algoritma CSL ini ada pada metode machine learning seperti logistic regression, support vector classification dan decision tree, dan tentunya ada di neural network.</a:t>
            </a:r>
            <a:endParaRPr lang="en-US"/>
          </a:p>
          <a:p>
            <a:pPr marL="0" lvl="0" indent="0" algn="l" rtl="0">
              <a:spcBef>
                <a:spcPts val="0"/>
              </a:spcBef>
              <a:spcAft>
                <a:spcPts val="0"/>
              </a:spcAft>
              <a:buNone/>
            </a:pPr>
          </a:p>
          <a:p>
            <a:pPr marL="0" lvl="0" indent="0" algn="l" rtl="0">
              <a:spcBef>
                <a:spcPts val="0"/>
              </a:spcBef>
              <a:spcAft>
                <a:spcPts val="0"/>
              </a:spcAft>
              <a:buNone/>
            </a:pPr>
            <a:r>
              <a:rPr lang="en-US"/>
              <a:t>3.  Cost-sensitive ensembles, metode ini disebut wrapper methods karena sifatnya yang membungkus klasifikasi machine learning standar. Metode ini juga disebut meta-learners atau ensembles karena mereka belajar menggabungkan atau menggunakan prediksi dari model lain. Contohnya adalah algoritme bagging dan boosting versi cost-sensitive AdaBoost, yaitu AdaCost.</a:t>
            </a:r>
            <a:endParaRPr lang="en-US"/>
          </a:p>
          <a:p>
            <a:pPr marL="0" lvl="0" indent="0" algn="l" rtl="0">
              <a:spcBef>
                <a:spcPts val="0"/>
              </a:spcBef>
              <a:spcAft>
                <a:spcPts val="0"/>
              </a:spcAft>
              <a:buNone/>
            </a:pPr>
          </a:p>
          <a:p>
            <a:pPr marL="0" lvl="0" indent="0" algn="l" rtl="0">
              <a:spcBef>
                <a:spcPts val="0"/>
              </a:spcBef>
              <a:spcAft>
                <a:spcPts val="0"/>
              </a:spcAft>
              <a:buNone/>
            </a:pPr>
            <a:r>
              <a:rPr lang="en-US"/>
              <a:t>[18] J. Brownlee. ”Cost-Sensitive Learning for Imbalanced Classification”. Machine Learning Mastery. 2020. [Online]. Available: https://machinelearningmastery.com/cost-sensitive-learning-for-imbalancedclassification/. [Accessed: Jan 30, 2022]</a:t>
            </a:r>
            <a:endParaRPr>
              <a:solidFill>
                <a:schemeClr val="dk1"/>
              </a:solidFill>
            </a:endParaRPr>
          </a:p>
          <a:p>
            <a:pPr marL="0" lvl="0" indent="0" algn="l" rtl="0">
              <a:spcBef>
                <a:spcPts val="0"/>
              </a:spcBef>
              <a:spcAft>
                <a:spcPts val="0"/>
              </a:spcAft>
              <a:buNone/>
            </a:p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65" name="Shape 65"/>
        <p:cNvGrpSpPr/>
        <p:nvPr/>
      </p:nvGrpSpPr>
      <p:grpSpPr>
        <a:xfrm>
          <a:off x="0" y="0"/>
          <a:ext cx="0" cy="0"/>
          <a:chOff x="0" y="0"/>
          <a:chExt cx="0" cy="0"/>
        </a:xfrm>
      </p:grpSpPr>
      <p:sp>
        <p:nvSpPr>
          <p:cNvPr id="66" name="Google Shape;66;g116550bb9ca_0_2: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116550bb9ca_0_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Riskesdas -&gt; riset kesehatan dasar</a:t>
            </a:r>
            <a:endParaRPr lang="en-US"/>
          </a:p>
          <a:p>
            <a:pPr marL="0" lvl="0" indent="0" algn="l" rtl="0">
              <a:spcBef>
                <a:spcPts val="0"/>
              </a:spcBef>
              <a:spcAft>
                <a:spcPts val="0"/>
              </a:spcAft>
              <a:buNone/>
            </a:pPr>
            <a:r>
              <a:rPr lang="en-US"/>
              <a:t>Bpjs -&gt; badan penyelenggara jaminan sosial</a:t>
            </a:r>
            <a:endParaRPr lang="en-US"/>
          </a:p>
          <a:p>
            <a:pPr marL="0" lvl="0" indent="0" algn="l" rtl="0">
              <a:spcBef>
                <a:spcPts val="0"/>
              </a:spcBef>
              <a:spcAft>
                <a:spcPts val="0"/>
              </a:spcAft>
              <a:buNone/>
            </a:pPr>
          </a:p>
          <a:p>
            <a:pPr marL="0" lvl="0" indent="0" algn="l" rtl="0">
              <a:spcBef>
                <a:spcPts val="0"/>
              </a:spcBef>
              <a:spcAft>
                <a:spcPts val="0"/>
              </a:spcAft>
              <a:buNone/>
            </a:pPr>
          </a:p>
          <a:p>
            <a:pPr marL="0" lvl="0" indent="0" algn="l" rtl="0">
              <a:spcBef>
                <a:spcPts val="0"/>
              </a:spcBef>
              <a:spcAft>
                <a:spcPts val="0"/>
              </a:spcAft>
              <a:buNone/>
            </a:pPr>
          </a:p>
          <a:p>
            <a:pPr marL="0" lvl="0" indent="0" algn="l" rtl="0">
              <a:spcBef>
                <a:spcPts val="0"/>
              </a:spcBef>
              <a:spcAft>
                <a:spcPts val="0"/>
              </a:spcAft>
              <a:buNone/>
            </a:pPr>
            <a:r>
              <a:rPr lang="en-US"/>
              <a:t>[1] Kementerian Kesehatan Republik Indonesia, ”Infodatin Pusat Data dan Informasi Kementerian Kesehatan RI Stroke Don’t Be The One”, Kementerian Kesehatan Republik Indonesia, 2019. [Online]. Available: https://pusdatin.kemkes.go.id/resources/download/pusdatin/infodatin/infodatinstroke-dont-be-the-one.pdf. [Accessed: Oct 9, 2021]</a:t>
            </a:r>
            <a:endParaRPr lang="en-US"/>
          </a:p>
          <a:p>
            <a:pPr marL="0" lvl="0" indent="0" algn="l" rtl="0">
              <a:spcBef>
                <a:spcPts val="0"/>
              </a:spcBef>
              <a:spcAft>
                <a:spcPts val="0"/>
              </a:spcAft>
              <a:buNone/>
            </a:pPr>
            <a:endParaRPr sz="1000">
              <a:solidFill>
                <a:schemeClr val="dk1"/>
              </a:solidFill>
              <a:highlight>
                <a:schemeClr val="lt1"/>
              </a:highlight>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85" name="Shape 185"/>
        <p:cNvGrpSpPr/>
        <p:nvPr/>
      </p:nvGrpSpPr>
      <p:grpSpPr>
        <a:xfrm>
          <a:off x="0" y="0"/>
          <a:ext cx="0" cy="0"/>
          <a:chOff x="0" y="0"/>
          <a:chExt cx="0" cy="0"/>
        </a:xfrm>
      </p:grpSpPr>
      <p:sp>
        <p:nvSpPr>
          <p:cNvPr id="186" name="Google Shape;186;g1175dda1020_0_11: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1175dda1020_0_1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sigma dari output dikalikan imbalance ratio. cara mendapat imbalance ratio tinggal dibagi berdasarkan jumlah datanya, yaitu jumlah data mayoritas dibagi minoritas. Sesudah dihitung semuanya baru dinormalisasi.</a:t>
            </a:r>
            <a:endParaRPr lang="en-US"/>
          </a:p>
          <a:p>
            <a:pPr marL="0" lvl="0" indent="0" algn="l" rtl="0">
              <a:spcBef>
                <a:spcPts val="0"/>
              </a:spcBef>
              <a:spcAft>
                <a:spcPts val="0"/>
              </a:spcAft>
              <a:buNone/>
            </a:pPr>
          </a:p>
          <a:p>
            <a:pPr marL="0" lvl="0" indent="0" algn="l" rtl="0">
              <a:spcBef>
                <a:spcPts val="0"/>
              </a:spcBef>
              <a:spcAft>
                <a:spcPts val="0"/>
              </a:spcAft>
              <a:buNone/>
            </a:pPr>
            <a:r>
              <a:rPr lang="en-US"/>
              <a:t>Algoritme cost-sensitive learning dinilai cocok untuk digunakan, karena algoritme ini dapat mengubah-ubah weight agar cost pada kelas mayoritas lebih kecil daripada cost pada kelas minoritas</a:t>
            </a:r>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92" name="Shape 192"/>
        <p:cNvGrpSpPr/>
        <p:nvPr/>
      </p:nvGrpSpPr>
      <p:grpSpPr>
        <a:xfrm>
          <a:off x="0" y="0"/>
          <a:ext cx="0" cy="0"/>
          <a:chOff x="0" y="0"/>
          <a:chExt cx="0" cy="0"/>
        </a:xfrm>
      </p:grpSpPr>
      <p:sp>
        <p:nvSpPr>
          <p:cNvPr id="193" name="Google Shape;193;g113fab0f4ab_0_82: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113fab0f4ab_0_8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2. Tuning the classification threshold, yaitu mengubah threshold agar performa machine learning dapat berjalan dengan baik. Hasil probabilitas di bawah threshold akan masuk ke kelas 0 dan sisanya masuk ke kelas 1. Threshold default adalah 0.5. </a:t>
            </a:r>
            <a:endParaRPr lang="en-US"/>
          </a:p>
          <a:p>
            <a:pPr marL="0" lvl="0" indent="0" algn="l" rtl="0">
              <a:spcBef>
                <a:spcPts val="0"/>
              </a:spcBef>
              <a:spcAft>
                <a:spcPts val="0"/>
              </a:spcAft>
              <a:buNone/>
            </a:pPr>
          </a:p>
          <a:p>
            <a:pPr marL="0" lvl="0" indent="0" algn="l" rtl="0">
              <a:spcBef>
                <a:spcPts val="0"/>
              </a:spcBef>
              <a:spcAft>
                <a:spcPts val="0"/>
              </a:spcAft>
              <a:buNone/>
            </a:pPr>
            <a:r>
              <a:rPr lang="en-US"/>
              <a:t>[19] A. Fernandez, S. Garcia, M. Galar, R. C. Prati, B Krawczyk, and F. Herrera, ”Learning from Imbalanced Data Sets,” Springer, 2014. </a:t>
            </a:r>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98" name="Shape 198"/>
        <p:cNvGrpSpPr/>
        <p:nvPr/>
      </p:nvGrpSpPr>
      <p:grpSpPr>
        <a:xfrm>
          <a:off x="0" y="0"/>
          <a:ext cx="0" cy="0"/>
          <a:chOff x="0" y="0"/>
          <a:chExt cx="0" cy="0"/>
        </a:xfrm>
      </p:grpSpPr>
      <p:sp>
        <p:nvSpPr>
          <p:cNvPr id="199" name="Google Shape;199;g1175dda1020_0_39: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1175dda1020_0_39: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US"/>
              <a:t>Probability tuning dapat mengurangi overfitting karena pada saat memakai metode pengukuran ROC curve, kita bisa menghitung nilai G-Mean terbesar yang akan digunakan untuk menentukan threshold terbesar. </a:t>
            </a:r>
            <a:endParaRPr lang="en-US"/>
          </a:p>
          <a:p>
            <a:pPr marL="457200" lvl="0" indent="-298450" algn="l" rtl="0">
              <a:spcBef>
                <a:spcPts val="0"/>
              </a:spcBef>
              <a:spcAft>
                <a:spcPts val="0"/>
              </a:spcAft>
              <a:buSzPts val="1100"/>
              <a:buChar char="●"/>
            </a:pPr>
            <a:r>
              <a:rPr lang="en-US"/>
              <a:t>Probability tuning akan digunakan bersamaan dengan ROC curve dengan menghitung true positive rate, false positive rate, dan G-Mean yang akan dijelaskan lebih detail di bagian ROC curve. </a:t>
            </a:r>
            <a:endParaRPr lang="en-US"/>
          </a:p>
          <a:p>
            <a:pPr marL="0" lvl="0" indent="0" algn="l" rtl="0">
              <a:spcBef>
                <a:spcPts val="0"/>
              </a:spcBef>
              <a:spcAft>
                <a:spcPts val="0"/>
              </a:spcAft>
              <a:buNone/>
            </a:pPr>
          </a:p>
          <a:p>
            <a:pPr marL="0" lvl="0" indent="0" algn="l" rtl="0">
              <a:spcBef>
                <a:spcPts val="0"/>
              </a:spcBef>
              <a:spcAft>
                <a:spcPts val="0"/>
              </a:spcAft>
              <a:buNone/>
            </a:pPr>
          </a:p>
          <a:p>
            <a:pPr marL="0" lvl="0" indent="0" algn="l" rtl="0">
              <a:spcBef>
                <a:spcPts val="0"/>
              </a:spcBef>
              <a:spcAft>
                <a:spcPts val="0"/>
              </a:spcAft>
              <a:buNone/>
            </a:pPr>
            <a:r>
              <a:rPr lang="en-US"/>
              <a:t>(kalo ditanya)</a:t>
            </a:r>
            <a:endParaRPr lang="en-US"/>
          </a:p>
          <a:p>
            <a:pPr marL="0" lvl="0" indent="0" algn="l" rtl="0">
              <a:spcBef>
                <a:spcPts val="0"/>
              </a:spcBef>
              <a:spcAft>
                <a:spcPts val="0"/>
              </a:spcAft>
              <a:buClr>
                <a:schemeClr val="dk1"/>
              </a:buClr>
              <a:buSzPts val="1100"/>
              <a:buFont typeface="Arial" panose="020B0604020202090204"/>
              <a:buNone/>
            </a:pPr>
            <a:r>
              <a:rPr lang="en-US">
                <a:solidFill>
                  <a:schemeClr val="dk1"/>
                </a:solidFill>
              </a:rPr>
              <a:t>G-Mean atau Geometric Mean -&gt; berfungsi untuk mengukur kelas imbalanced yang menyeimbangkan antara sensitivity dan specificity</a:t>
            </a:r>
            <a:endParaRPr>
              <a:solidFill>
                <a:schemeClr val="dk1"/>
              </a:solidFill>
            </a:endParaRPr>
          </a:p>
          <a:p>
            <a:pPr marL="0" lvl="0" indent="0" algn="l" rtl="0">
              <a:spcBef>
                <a:spcPts val="0"/>
              </a:spcBef>
              <a:spcAft>
                <a:spcPts val="0"/>
              </a:spcAft>
              <a:buNone/>
            </a:p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PhAnim="0" showMasterSp="0">
  <p:cSld>
    <p:spTree>
      <p:nvGrpSpPr>
        <p:cNvPr id="204" name="Shape 204"/>
        <p:cNvGrpSpPr/>
        <p:nvPr/>
      </p:nvGrpSpPr>
      <p:grpSpPr>
        <a:xfrm>
          <a:off x="0" y="0"/>
          <a:ext cx="0" cy="0"/>
          <a:chOff x="0" y="0"/>
          <a:chExt cx="0" cy="0"/>
        </a:xfrm>
      </p:grpSpPr>
      <p:sp>
        <p:nvSpPr>
          <p:cNvPr id="205" name="Google Shape;205;g113fab0f4ab_0_91: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 name="Google Shape;206;g113fab0f4ab_0_9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G-Mean atau Geometric Mean adalah sebuah pengukuran yang berfungsi untuk mengukur kelas imbalanced yang menyeimbangkan antara sensitivity dan specificity</a:t>
            </a:r>
            <a:endParaRPr lang="en-US"/>
          </a:p>
          <a:p>
            <a:pPr marL="0" lvl="0" indent="0" algn="l" rtl="0">
              <a:spcBef>
                <a:spcPts val="0"/>
              </a:spcBef>
              <a:spcAft>
                <a:spcPts val="0"/>
              </a:spcAft>
              <a:buNone/>
            </a:pPr>
          </a:p>
          <a:p>
            <a:pPr marL="0" lvl="0" indent="0" algn="l" rtl="0">
              <a:spcBef>
                <a:spcPts val="0"/>
              </a:spcBef>
              <a:spcAft>
                <a:spcPts val="0"/>
              </a:spcAft>
              <a:buNone/>
            </a:pPr>
          </a:p>
          <a:p>
            <a:pPr marL="0" lvl="0" indent="0" algn="l" rtl="0">
              <a:spcBef>
                <a:spcPts val="0"/>
              </a:spcBef>
              <a:spcAft>
                <a:spcPts val="0"/>
              </a:spcAft>
              <a:buNone/>
            </a:pPr>
          </a:p>
          <a:p>
            <a:pPr marL="0" lvl="0" indent="0" algn="l" rtl="0">
              <a:spcBef>
                <a:spcPts val="0"/>
              </a:spcBef>
              <a:spcAft>
                <a:spcPts val="0"/>
              </a:spcAft>
              <a:buNone/>
            </a:pPr>
          </a:p>
          <a:p>
            <a:pPr marL="0" lvl="0" indent="0" algn="l" rtl="0">
              <a:spcBef>
                <a:spcPts val="0"/>
              </a:spcBef>
              <a:spcAft>
                <a:spcPts val="0"/>
              </a:spcAft>
              <a:buClr>
                <a:schemeClr val="dk1"/>
              </a:buClr>
              <a:buSzPts val="1100"/>
              <a:buFont typeface="Arial" panose="020B0604020202090204"/>
              <a:buNone/>
            </a:pPr>
            <a:r>
              <a:rPr lang="en-US">
                <a:solidFill>
                  <a:schemeClr val="dk1"/>
                </a:solidFill>
              </a:rPr>
              <a:t>specificity -&gt; precision</a:t>
            </a:r>
            <a:endParaRPr lang="en-US">
              <a:solidFill>
                <a:schemeClr val="dk1"/>
              </a:solidFill>
            </a:endParaRPr>
          </a:p>
          <a:p>
            <a:pPr marL="0" lvl="0" indent="0" algn="l" rtl="0">
              <a:spcBef>
                <a:spcPts val="0"/>
              </a:spcBef>
              <a:spcAft>
                <a:spcPts val="0"/>
              </a:spcAft>
              <a:buNone/>
            </a:pPr>
            <a:r>
              <a:rPr lang="en-US">
                <a:solidFill>
                  <a:schemeClr val="dk1"/>
                </a:solidFill>
              </a:rPr>
              <a:t>sensitivity -&gt; recall atau TPR</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Clr>
                <a:schemeClr val="dk1"/>
              </a:buClr>
              <a:buSzPts val="1100"/>
              <a:buFont typeface="Arial" panose="020B0604020202090204"/>
              <a:buNone/>
            </a:pPr>
            <a:r>
              <a:rPr lang="en-US">
                <a:solidFill>
                  <a:schemeClr val="dk1"/>
                </a:solidFill>
              </a:rPr>
              <a:t>FPR diperoleh dari perhitungan 1 − specificity [16]. </a:t>
            </a:r>
            <a:endParaRPr>
              <a:solidFill>
                <a:schemeClr val="dk1"/>
              </a:solidFil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PhAnim="0" showMasterSp="0">
  <p:cSld>
    <p:spTree>
      <p:nvGrpSpPr>
        <p:cNvPr id="212" name="Shape 212"/>
        <p:cNvGrpSpPr/>
        <p:nvPr/>
      </p:nvGrpSpPr>
      <p:grpSpPr>
        <a:xfrm>
          <a:off x="0" y="0"/>
          <a:ext cx="0" cy="0"/>
          <a:chOff x="0" y="0"/>
          <a:chExt cx="0" cy="0"/>
        </a:xfrm>
      </p:grpSpPr>
      <p:sp>
        <p:nvSpPr>
          <p:cNvPr id="213" name="Google Shape;213;g1175dda1020_0_51: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1175dda1020_0_5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Metode pengukuran precision dan recall kurang cocok untuk kasus imbalanced class, karena metode precision dan recall lebih berfokus kepada kelas minoritas saja, sedangkan ROC curve mencakup kedua kelas [21].</a:t>
            </a:r>
            <a:endParaRPr lang="en-US"/>
          </a:p>
          <a:p>
            <a:pPr marL="0" lvl="0" indent="0" algn="l" rtl="0">
              <a:spcBef>
                <a:spcPts val="0"/>
              </a:spcBef>
              <a:spcAft>
                <a:spcPts val="0"/>
              </a:spcAft>
              <a:buNone/>
            </a:pPr>
          </a:p>
          <a:p>
            <a:pPr marL="0" lvl="0" indent="0" algn="l" rtl="0">
              <a:spcBef>
                <a:spcPts val="0"/>
              </a:spcBef>
              <a:spcAft>
                <a:spcPts val="0"/>
              </a:spcAft>
              <a:buNone/>
            </a:pPr>
            <a:r>
              <a:rPr lang="en-US"/>
              <a:t>[20]  K. Munir, H. Elahi, A. Ayub, F. Frezza, A. Rizzi, ”Cancer Diagnosis Using Deep Learning: A Bibliographic Review,” Cancers, vol. 11, no. 9, pp. 1235, 2019. </a:t>
            </a:r>
            <a:endParaRPr lang="en-US"/>
          </a:p>
          <a:p>
            <a:pPr marL="0" lvl="0" indent="0" algn="l" rtl="0">
              <a:spcBef>
                <a:spcPts val="0"/>
              </a:spcBef>
              <a:spcAft>
                <a:spcPts val="0"/>
              </a:spcAft>
              <a:buNone/>
            </a:pPr>
          </a:p>
          <a:p>
            <a:pPr marL="0" lvl="0" indent="0" algn="l" rtl="0">
              <a:spcBef>
                <a:spcPts val="0"/>
              </a:spcBef>
              <a:spcAft>
                <a:spcPts val="0"/>
              </a:spcAft>
              <a:buNone/>
            </a:pPr>
            <a:r>
              <a:rPr lang="en-US"/>
              <a:t>[21] Y. Ma, H. He., Imbalanced Learning: Foundations, Algorithms, and Applications 1st Edition, Wiley, 2013.</a:t>
            </a:r>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PhAnim="0" showMasterSp="0">
  <p:cSld>
    <p:spTree>
      <p:nvGrpSpPr>
        <p:cNvPr id="219" name="Shape 219"/>
        <p:cNvGrpSpPr/>
        <p:nvPr/>
      </p:nvGrpSpPr>
      <p:grpSpPr>
        <a:xfrm>
          <a:off x="0" y="0"/>
          <a:ext cx="0" cy="0"/>
          <a:chOff x="0" y="0"/>
          <a:chExt cx="0" cy="0"/>
        </a:xfrm>
      </p:grpSpPr>
      <p:sp>
        <p:nvSpPr>
          <p:cNvPr id="220" name="Google Shape;220;g113fab0f4ab_0_96: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113fab0f4ab_0_96: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0"/>
              </a:spcBef>
              <a:spcAft>
                <a:spcPts val="0"/>
              </a:spcAft>
              <a:buClr>
                <a:schemeClr val="dk1"/>
              </a:buClr>
              <a:buSzPts val="1000"/>
              <a:buFont typeface="Open Sans"/>
              <a:buChar char="●"/>
            </a:pPr>
            <a:r>
              <a:rPr lang="en-US" sz="1000">
                <a:solidFill>
                  <a:schemeClr val="dk1"/>
                </a:solidFill>
                <a:latin typeface="Open Sans"/>
                <a:ea typeface="Open Sans"/>
                <a:cs typeface="Open Sans"/>
                <a:sym typeface="Open Sans"/>
              </a:rPr>
              <a:t>Train learning curve -&gt; learning curves yang dihitung dari dataset training yang berfungsi untuk menggambarkan seberapa baik model belajar.</a:t>
            </a:r>
            <a:endParaRPr sz="1000">
              <a:solidFill>
                <a:schemeClr val="dk1"/>
              </a:solidFill>
              <a:latin typeface="Open Sans"/>
              <a:ea typeface="Open Sans"/>
              <a:cs typeface="Open Sans"/>
              <a:sym typeface="Open Sans"/>
            </a:endParaRPr>
          </a:p>
          <a:p>
            <a:pPr marL="457200" lvl="0" indent="-292100" algn="l" rtl="0">
              <a:lnSpc>
                <a:spcPct val="115000"/>
              </a:lnSpc>
              <a:spcBef>
                <a:spcPts val="0"/>
              </a:spcBef>
              <a:spcAft>
                <a:spcPts val="0"/>
              </a:spcAft>
              <a:buClr>
                <a:schemeClr val="dk1"/>
              </a:buClr>
              <a:buSzPts val="1000"/>
              <a:buFont typeface="Open Sans"/>
              <a:buChar char="●"/>
            </a:pPr>
            <a:r>
              <a:rPr lang="en-US" sz="1000">
                <a:solidFill>
                  <a:schemeClr val="dk1"/>
                </a:solidFill>
                <a:latin typeface="Open Sans"/>
                <a:ea typeface="Open Sans"/>
                <a:cs typeface="Open Sans"/>
                <a:sym typeface="Open Sans"/>
              </a:rPr>
              <a:t>Validation learning curve -&gt; learning curves yang dihitung dari dataset validation yang berfungsi utnuk menggambarkan seberapa baik model digeneralisasi</a:t>
            </a:r>
            <a:endParaRPr sz="100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PhAnim="0" showMasterSp="0">
  <p:cSld>
    <p:spTree>
      <p:nvGrpSpPr>
        <p:cNvPr id="225" name="Shape 225"/>
        <p:cNvGrpSpPr/>
        <p:nvPr/>
      </p:nvGrpSpPr>
      <p:grpSpPr>
        <a:xfrm>
          <a:off x="0" y="0"/>
          <a:ext cx="0" cy="0"/>
          <a:chOff x="0" y="0"/>
          <a:chExt cx="0" cy="0"/>
        </a:xfrm>
      </p:grpSpPr>
      <p:sp>
        <p:nvSpPr>
          <p:cNvPr id="226" name="Google Shape;226;g116550bb9ca_0_27: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116550bb9ca_0_2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000">
                <a:solidFill>
                  <a:schemeClr val="dk1"/>
                </a:solidFill>
                <a:highlight>
                  <a:srgbClr val="FFFFFF"/>
                </a:highlight>
              </a:rPr>
              <a:t>[8] Peningkatan penyakit stroke di Korea menjadi masalah karena membebani ekonomi. Jadi dari sisi teknologi membuat deteksi stroke namun sulit untuk memilih variabel mana yang relevan.</a:t>
            </a:r>
            <a:endParaRPr sz="1000">
              <a:solidFill>
                <a:schemeClr val="dk1"/>
              </a:solidFill>
              <a:highlight>
                <a:srgbClr val="FFFFFF"/>
              </a:highlight>
            </a:endParaRPr>
          </a:p>
          <a:p>
            <a:pPr marL="0" lvl="0" indent="0" algn="l" rtl="0">
              <a:spcBef>
                <a:spcPts val="0"/>
              </a:spcBef>
              <a:spcAft>
                <a:spcPts val="0"/>
              </a:spcAft>
              <a:buNone/>
            </a:pPr>
            <a:r>
              <a:rPr lang="en-US" sz="1000">
                <a:solidFill>
                  <a:schemeClr val="dk1"/>
                </a:solidFill>
                <a:highlight>
                  <a:srgbClr val="FFFFFF"/>
                </a:highlight>
              </a:rPr>
              <a:t>Kontribusi: Pembuatan model menggunakan DNN dan PCA agak dapat mencari variabel yang paling berperan penting dalam kasus stroke</a:t>
            </a:r>
            <a:endParaRPr sz="1000">
              <a:solidFill>
                <a:schemeClr val="dk1"/>
              </a:solidFill>
              <a:highlight>
                <a:srgbClr val="FFFFFF"/>
              </a:highlight>
            </a:endParaRPr>
          </a:p>
          <a:p>
            <a:pPr marL="0" lvl="0" indent="0" algn="l" rtl="0">
              <a:spcBef>
                <a:spcPts val="0"/>
              </a:spcBef>
              <a:spcAft>
                <a:spcPts val="0"/>
              </a:spcAft>
              <a:buClr>
                <a:schemeClr val="dk1"/>
              </a:buClr>
              <a:buSzPts val="1100"/>
              <a:buFont typeface="Arial" panose="020B0604020202090204"/>
              <a:buNone/>
            </a:pPr>
            <a:r>
              <a:rPr lang="en-US" sz="1000">
                <a:solidFill>
                  <a:schemeClr val="dk1"/>
                </a:solidFill>
                <a:highlight>
                  <a:schemeClr val="lt1"/>
                </a:highlight>
              </a:rPr>
              <a:t>Songhee Cheon, Jungyoon Kim, and Jihye Lim</a:t>
            </a:r>
            <a:endParaRPr sz="1000">
              <a:solidFill>
                <a:schemeClr val="dk1"/>
              </a:solidFill>
              <a:highlight>
                <a:srgbClr val="FFFFFF"/>
              </a:highlight>
            </a:endParaRPr>
          </a:p>
          <a:p>
            <a:pPr marL="0" lvl="0" indent="0" algn="l" rtl="0">
              <a:spcBef>
                <a:spcPts val="0"/>
              </a:spcBef>
              <a:spcAft>
                <a:spcPts val="0"/>
              </a:spcAft>
              <a:buNone/>
            </a:pPr>
            <a:endParaRPr sz="1000">
              <a:solidFill>
                <a:schemeClr val="dk1"/>
              </a:solidFill>
              <a:highlight>
                <a:srgbClr val="FFFFFF"/>
              </a:highlight>
            </a:endParaRPr>
          </a:p>
          <a:p>
            <a:pPr marL="0" lvl="0" indent="0" algn="l" rtl="0">
              <a:spcBef>
                <a:spcPts val="0"/>
              </a:spcBef>
              <a:spcAft>
                <a:spcPts val="0"/>
              </a:spcAft>
              <a:buNone/>
            </a:pPr>
            <a:r>
              <a:rPr lang="en-US" sz="1000">
                <a:solidFill>
                  <a:schemeClr val="dk1"/>
                </a:solidFill>
                <a:highlight>
                  <a:srgbClr val="FFFFFF"/>
                </a:highlight>
              </a:rPr>
              <a:t>[24] Penggunaan arsitektur MLP (terlalu banyak hiden layer atau neuronnnya) yang dapat menyebabkan overfitting bisa mengganggu hasil prediksi</a:t>
            </a:r>
            <a:endParaRPr sz="1000">
              <a:solidFill>
                <a:schemeClr val="dk1"/>
              </a:solidFill>
              <a:highlight>
                <a:srgbClr val="FFFFFF"/>
              </a:highlight>
            </a:endParaRPr>
          </a:p>
          <a:p>
            <a:pPr marL="0" lvl="0" indent="0" algn="l" rtl="0">
              <a:spcBef>
                <a:spcPts val="0"/>
              </a:spcBef>
              <a:spcAft>
                <a:spcPts val="0"/>
              </a:spcAft>
              <a:buNone/>
            </a:pPr>
            <a:r>
              <a:rPr lang="en-US" sz="1000">
                <a:solidFill>
                  <a:schemeClr val="dk1"/>
                </a:solidFill>
                <a:highlight>
                  <a:srgbClr val="FFFFFF"/>
                </a:highlight>
              </a:rPr>
              <a:t>kontri: Menggunakan regularization dropout untuk mengurangi data overfiitting </a:t>
            </a:r>
            <a:endParaRPr sz="1000">
              <a:solidFill>
                <a:schemeClr val="dk1"/>
              </a:solidFill>
              <a:highlight>
                <a:srgbClr val="FFFFFF"/>
              </a:highlight>
            </a:endParaRPr>
          </a:p>
          <a:p>
            <a:pPr marL="0" lvl="0" indent="0" algn="l" rtl="0">
              <a:spcBef>
                <a:spcPts val="0"/>
              </a:spcBef>
              <a:spcAft>
                <a:spcPts val="0"/>
              </a:spcAft>
              <a:buNone/>
            </a:pPr>
            <a:r>
              <a:rPr lang="en-US" sz="1000">
                <a:solidFill>
                  <a:schemeClr val="dk1"/>
                </a:solidFill>
                <a:highlight>
                  <a:srgbClr val="FFFFFF"/>
                </a:highlight>
              </a:rPr>
              <a:t>Akm Ashiquzzaman, Abdul Kawsar Tushar, Md. Rashedul Islam, Dongkoo Shon, Kichang Im, Jeong-Ho Park, Dong-Sun Lim, and Jongmyon Kim</a:t>
            </a:r>
            <a:endParaRPr sz="1000">
              <a:solidFill>
                <a:schemeClr val="dk1"/>
              </a:solidFill>
              <a:highlight>
                <a:srgbClr val="FFFFFF"/>
              </a:highlight>
            </a:endParaRPr>
          </a:p>
          <a:p>
            <a:pPr marL="0" lvl="0" indent="0" algn="l" rtl="0">
              <a:spcBef>
                <a:spcPts val="0"/>
              </a:spcBef>
              <a:spcAft>
                <a:spcPts val="0"/>
              </a:spcAft>
              <a:buNone/>
            </a:pPr>
            <a:endParaRPr sz="1000">
              <a:solidFill>
                <a:schemeClr val="dk1"/>
              </a:solidFill>
              <a:highlight>
                <a:srgbClr val="FFFFFF"/>
              </a:highlight>
            </a:endParaRPr>
          </a:p>
          <a:p>
            <a:pPr marL="0" lvl="0" indent="0" algn="l" rtl="0">
              <a:spcBef>
                <a:spcPts val="0"/>
              </a:spcBef>
              <a:spcAft>
                <a:spcPts val="0"/>
              </a:spcAft>
              <a:buNone/>
            </a:pPr>
            <a:r>
              <a:rPr lang="en-US" sz="1000">
                <a:solidFill>
                  <a:schemeClr val="dk1"/>
                </a:solidFill>
                <a:highlight>
                  <a:srgbClr val="FFFFFF"/>
                </a:highlight>
              </a:rPr>
              <a:t>[7] Mengecek apakah perhitungan secara statistik (metode log-rank, yang dilihat P-valuenya), hasilnya sesuai dengan permodelan DNN</a:t>
            </a:r>
            <a:endParaRPr sz="1000">
              <a:solidFill>
                <a:schemeClr val="dk1"/>
              </a:solidFill>
              <a:highlight>
                <a:srgbClr val="FFFFFF"/>
              </a:highlight>
            </a:endParaRPr>
          </a:p>
          <a:p>
            <a:pPr marL="0" lvl="0" indent="0" algn="l" rtl="0">
              <a:spcBef>
                <a:spcPts val="0"/>
              </a:spcBef>
              <a:spcAft>
                <a:spcPts val="0"/>
              </a:spcAft>
              <a:buNone/>
            </a:pPr>
            <a:r>
              <a:rPr lang="en-US" sz="1000">
                <a:solidFill>
                  <a:schemeClr val="dk1"/>
                </a:solidFill>
                <a:highlight>
                  <a:srgbClr val="FFFFFF"/>
                </a:highlight>
              </a:rPr>
              <a:t>kontri: Mencari kombinasi hyperparameter terbaik untuk mendapatkan akurasi tertinggi pada model DNN</a:t>
            </a:r>
            <a:endParaRPr sz="1000">
              <a:solidFill>
                <a:schemeClr val="dk1"/>
              </a:solidFill>
              <a:highlight>
                <a:srgbClr val="FFFFFF"/>
              </a:highlight>
            </a:endParaRPr>
          </a:p>
          <a:p>
            <a:pPr marL="0" lvl="0" indent="0" algn="l" rtl="0">
              <a:spcBef>
                <a:spcPts val="0"/>
              </a:spcBef>
              <a:spcAft>
                <a:spcPts val="0"/>
              </a:spcAft>
              <a:buClr>
                <a:schemeClr val="dk1"/>
              </a:buClr>
              <a:buSzPts val="1100"/>
              <a:buFont typeface="Arial" panose="020B0604020202090204"/>
              <a:buNone/>
            </a:pPr>
            <a:r>
              <a:rPr lang="en-US" sz="1000">
                <a:solidFill>
                  <a:schemeClr val="dk1"/>
                </a:solidFill>
                <a:highlight>
                  <a:schemeClr val="lt1"/>
                </a:highlight>
              </a:rPr>
              <a:t>Nasrin Someeh, Mohammad Asghari Jafarabadi, Seyed Morteza Shamshirgaran, Farshid Farzipoor</a:t>
            </a:r>
            <a:endParaRPr sz="1000">
              <a:solidFill>
                <a:schemeClr val="dk1"/>
              </a:solidFill>
              <a:highlight>
                <a:srgbClr val="FFFFFF"/>
              </a:highlight>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PhAnim="0" showMasterSp="0">
  <p:cSld>
    <p:spTree>
      <p:nvGrpSpPr>
        <p:cNvPr id="231" name="Shape 231"/>
        <p:cNvGrpSpPr/>
        <p:nvPr/>
      </p:nvGrpSpPr>
      <p:grpSpPr>
        <a:xfrm>
          <a:off x="0" y="0"/>
          <a:ext cx="0" cy="0"/>
          <a:chOff x="0" y="0"/>
          <a:chExt cx="0" cy="0"/>
        </a:xfrm>
      </p:grpSpPr>
      <p:sp>
        <p:nvSpPr>
          <p:cNvPr id="232" name="Google Shape;232;g113fab0f4ab_0_106: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113fab0f4ab_0_106: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penelitian ML: Decision Tree, Gaussian Na¨ıve Bayes, Random Forest, Expectation Maximization, Logistic Regression, K-Nearest Neighbors (KNN), Support Vector Machine (SVM),</a:t>
            </a:r>
            <a:endParaRPr lang="en-US"/>
          </a:p>
          <a:p>
            <a:pPr marL="0" lvl="0" indent="0" algn="l" rtl="0">
              <a:spcBef>
                <a:spcPts val="0"/>
              </a:spcBef>
              <a:spcAft>
                <a:spcPts val="0"/>
              </a:spcAft>
              <a:buNone/>
            </a:pPr>
          </a:p>
          <a:p>
            <a:pPr marL="0" lvl="0" indent="0" algn="l" rtl="0">
              <a:spcBef>
                <a:spcPts val="0"/>
              </a:spcBef>
              <a:spcAft>
                <a:spcPts val="0"/>
              </a:spcAft>
              <a:buNone/>
            </a:pPr>
            <a:r>
              <a:rPr lang="en-US"/>
              <a:t>[7] N. Someeh, M. A. Jafarabadi, S. M. Shamshirgaran, F. Farzipoor, ”The outcome in patients with brain stroke: A deep learning neural network modeling,” Journal of Research in Medical Sciences, vol. 25, no. 1, pp. 1-7, 2020</a:t>
            </a:r>
            <a:endParaRPr lang="en-US"/>
          </a:p>
          <a:p>
            <a:pPr marL="0" lvl="0" indent="0" algn="l" rtl="0">
              <a:spcBef>
                <a:spcPts val="0"/>
              </a:spcBef>
              <a:spcAft>
                <a:spcPts val="0"/>
              </a:spcAft>
              <a:buNone/>
            </a:pPr>
          </a:p>
          <a:p>
            <a:pPr marL="0" lvl="0" indent="0" algn="l" rtl="0">
              <a:spcBef>
                <a:spcPts val="0"/>
              </a:spcBef>
              <a:spcAft>
                <a:spcPts val="0"/>
              </a:spcAft>
              <a:buNone/>
            </a:pPr>
          </a:p>
          <a:p>
            <a:pPr marL="0" lvl="0" indent="0" algn="l" rtl="0">
              <a:spcBef>
                <a:spcPts val="0"/>
              </a:spcBef>
              <a:spcAft>
                <a:spcPts val="0"/>
              </a:spcAft>
              <a:buNone/>
            </a:pPr>
            <a:r>
              <a:rPr lang="en-US"/>
              <a:t>[4] Maya B S and Asha T, ”Predictive Model for Brain Stroke in CT using Deep Neural Network”, International Journal of Recent Technology and Engineering (IJRTE), vol. 9, no. 1, pp. 2011-2017, 2020. </a:t>
            </a:r>
            <a:endParaRPr lang="en-US"/>
          </a:p>
          <a:p>
            <a:pPr marL="0" lvl="0" indent="0" algn="l" rtl="0">
              <a:spcBef>
                <a:spcPts val="0"/>
              </a:spcBef>
              <a:spcAft>
                <a:spcPts val="0"/>
              </a:spcAft>
              <a:buNone/>
            </a:pPr>
            <a:r>
              <a:rPr lang="en-US"/>
              <a:t>[8] S. Cheon, J. Kim, and J. Lim, ”The Use of Deep Learning to Predict Stroke Patient Mortality,” International Journal of Environmental Research and Public Health, vol. 16, no. 11, 2019.</a:t>
            </a:r>
            <a:endParaRPr lang="en-US"/>
          </a:p>
          <a:p>
            <a:pPr marL="0" lvl="0" indent="0" algn="l" rtl="0">
              <a:spcBef>
                <a:spcPts val="0"/>
              </a:spcBef>
              <a:spcAft>
                <a:spcPts val="0"/>
              </a:spcAft>
              <a:buClr>
                <a:schemeClr val="dk1"/>
              </a:buClr>
              <a:buSzPts val="1100"/>
              <a:buFont typeface="Arial" panose="020B0604020202090204"/>
              <a:buNone/>
            </a:pPr>
            <a:endParaRPr>
              <a:solidFill>
                <a:schemeClr val="dk1"/>
              </a:solidFill>
            </a:endParaRPr>
          </a:p>
          <a:p>
            <a:pPr marL="0" lvl="0" indent="0" algn="l" rtl="0">
              <a:spcBef>
                <a:spcPts val="0"/>
              </a:spcBef>
              <a:spcAft>
                <a:spcPts val="0"/>
              </a:spcAft>
              <a:buNone/>
            </a:p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PhAnim="0" showMasterSp="0">
  <p:cSld>
    <p:spTree>
      <p:nvGrpSpPr>
        <p:cNvPr id="237" name="Shape 237"/>
        <p:cNvGrpSpPr/>
        <p:nvPr/>
      </p:nvGrpSpPr>
      <p:grpSpPr>
        <a:xfrm>
          <a:off x="0" y="0"/>
          <a:ext cx="0" cy="0"/>
          <a:chOff x="0" y="0"/>
          <a:chExt cx="0" cy="0"/>
        </a:xfrm>
      </p:grpSpPr>
      <p:sp>
        <p:nvSpPr>
          <p:cNvPr id="238" name="Google Shape;238;g113fab0f4ab_0_116: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113fab0f4ab_0_116: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US"/>
              <a:t>CSL itu mempengaruhi weight, jadi weight bkn indikator</a:t>
            </a:r>
            <a:endParaRPr lang="en-US"/>
          </a:p>
          <a:p>
            <a:pPr marL="457200" lvl="0" indent="-298450" algn="l" rtl="0">
              <a:spcBef>
                <a:spcPts val="0"/>
              </a:spcBef>
              <a:spcAft>
                <a:spcPts val="0"/>
              </a:spcAft>
              <a:buSzPts val="1100"/>
              <a:buChar char="●"/>
            </a:pPr>
          </a:p>
          <a:p>
            <a:pPr marL="457200" lvl="0" indent="-298450" algn="l" rtl="0">
              <a:spcBef>
                <a:spcPts val="0"/>
              </a:spcBef>
              <a:spcAft>
                <a:spcPts val="0"/>
              </a:spcAft>
              <a:buSzPts val="1100"/>
              <a:buChar char="●"/>
            </a:pPr>
          </a:p>
          <a:p>
            <a:pPr marL="457200" lvl="0" indent="-298450" algn="l" rtl="0">
              <a:spcBef>
                <a:spcPts val="0"/>
              </a:spcBef>
              <a:spcAft>
                <a:spcPts val="0"/>
              </a:spcAft>
              <a:buSzPts val="1100"/>
              <a:buChar char="●"/>
            </a:pPr>
          </a:p>
          <a:p>
            <a:pPr marL="457200" lvl="0" indent="-298450" algn="l" rtl="0">
              <a:spcBef>
                <a:spcPts val="0"/>
              </a:spcBef>
              <a:spcAft>
                <a:spcPts val="0"/>
              </a:spcAft>
              <a:buSzPts val="1100"/>
              <a:buChar char="●"/>
            </a:pPr>
            <a:r>
              <a:rPr lang="en-US"/>
              <a:t>Learning rate (0.1 dan 0.01) , berfungsi untuk mengatur seberapa besar model melakukan update weight. </a:t>
            </a:r>
            <a:endParaRPr lang="en-US"/>
          </a:p>
          <a:p>
            <a:pPr marL="914400" lvl="1" indent="-298450" algn="l" rtl="0">
              <a:spcBef>
                <a:spcPts val="0"/>
              </a:spcBef>
              <a:spcAft>
                <a:spcPts val="0"/>
              </a:spcAft>
              <a:buSzPts val="1100"/>
              <a:buChar char="○"/>
            </a:pPr>
            <a:r>
              <a:rPr lang="en-US"/>
              <a:t>pada penelitian Nasrin Someeh, ia menggunakan learning rate 0.1 dan mendapatkan hasil terbaik, sedangkan pada buku aurelien geron dijelaskan bahwa learning rate yang terlalu kecil, sebenarnya bisa saja konvergen, tapi membutuhkan waktu yang lama, tapi kalau learning rate terlalu besar, modelnya tidak bisa konvergen. jadi disini saya mencoba menggunakan 0.01 dan 0.1</a:t>
            </a:r>
            <a:r>
              <a:rPr lang="en-US" sz="1000">
                <a:solidFill>
                  <a:schemeClr val="dk1"/>
                </a:solidFill>
                <a:highlight>
                  <a:srgbClr val="FFFFFF"/>
                </a:highlight>
              </a:rPr>
              <a:t>.</a:t>
            </a:r>
            <a:endParaRPr lang="en-US" sz="1000">
              <a:solidFill>
                <a:schemeClr val="dk1"/>
              </a:solidFill>
              <a:highlight>
                <a:srgbClr val="FFFFFF"/>
              </a:highlight>
            </a:endParaRPr>
          </a:p>
          <a:p>
            <a:pPr marL="457200" lvl="0" indent="-298450" algn="l" rtl="0">
              <a:spcBef>
                <a:spcPts val="0"/>
              </a:spcBef>
              <a:spcAft>
                <a:spcPts val="0"/>
              </a:spcAft>
              <a:buSzPts val="1100"/>
              <a:buChar char="●"/>
            </a:pPr>
            <a:r>
              <a:rPr lang="en-US"/>
              <a:t>Hidden layer (2 dan 3), berfungsi untuk pola-pola yang tidak terlihat di neural network. Semakin banyak, semakin lambat, tetapi bisa menemukan pola yang kompleks. </a:t>
            </a:r>
            <a:endParaRPr lang="en-US"/>
          </a:p>
          <a:p>
            <a:pPr marL="914400" lvl="1" indent="-298450" algn="l" rtl="0">
              <a:spcBef>
                <a:spcPts val="0"/>
              </a:spcBef>
              <a:spcAft>
                <a:spcPts val="0"/>
              </a:spcAft>
              <a:buSzPts val="1100"/>
              <a:buChar char="○"/>
            </a:pPr>
            <a:r>
              <a:rPr lang="en-US"/>
              <a:t>pada 2 jurnal yang saya baca, yang 1 menggunakan 2 hidden layer, yang 1 lagi menggunakan 3 hidden layer, jadi disini saya memutuskan menggunakan 2, dan 3 hidden layer</a:t>
            </a:r>
            <a:endParaRPr lang="en-US"/>
          </a:p>
          <a:p>
            <a:pPr marL="457200" lvl="0" indent="-298450" algn="l" rtl="0">
              <a:spcBef>
                <a:spcPts val="0"/>
              </a:spcBef>
              <a:spcAft>
                <a:spcPts val="0"/>
              </a:spcAft>
              <a:buSzPts val="1100"/>
              <a:buChar char="●"/>
            </a:pPr>
            <a:r>
              <a:rPr lang="en-US"/>
              <a:t>Epoch (rencana 30 dan 50), merupakan iterasi 1 siklus program selesai dijalankan. Semakin besar semakin bisa meningkatkan akurasi, namun akan semakin lama, dan dapat menyebabkan overfitting. </a:t>
            </a:r>
            <a:endParaRPr lang="en-US"/>
          </a:p>
          <a:p>
            <a:pPr marL="914400" lvl="1" indent="-298450" algn="l" rtl="0">
              <a:spcBef>
                <a:spcPts val="0"/>
              </a:spcBef>
              <a:spcAft>
                <a:spcPts val="0"/>
              </a:spcAft>
              <a:buSzPts val="1100"/>
              <a:buChar char="○"/>
            </a:pPr>
            <a:r>
              <a:rPr lang="en-US"/>
              <a:t>Pada jurnal Songhee Cheon, ia menggunakan epoch sebesar 50 dan saya mencoba 30 (epoch yang lebih kecil) dikarenakan sudah menggunakan learning rate yang besar agar model dapat konvergen</a:t>
            </a:r>
            <a:endParaRPr lang="en-US"/>
          </a:p>
          <a:p>
            <a:pPr marL="457200" lvl="0" indent="-298450" algn="l" rtl="0">
              <a:spcBef>
                <a:spcPts val="0"/>
              </a:spcBef>
              <a:spcAft>
                <a:spcPts val="0"/>
              </a:spcAft>
              <a:buSzPts val="1100"/>
              <a:buChar char="●"/>
            </a:pPr>
            <a:r>
              <a:rPr lang="en-US"/>
              <a:t>Activation function, berfungsi untuk menentukan output dari neural network, dengan range 0 sampai 1, -1 sampai 1, 0 sampai x. Nilai range tergantung dari masing-masing activation function.</a:t>
            </a:r>
            <a:endParaRPr lang="en-US"/>
          </a:p>
          <a:p>
            <a:pPr marL="457200" lvl="0" indent="-298450" algn="l" rtl="0">
              <a:spcBef>
                <a:spcPts val="0"/>
              </a:spcBef>
              <a:spcAft>
                <a:spcPts val="0"/>
              </a:spcAft>
              <a:buSzPts val="1100"/>
              <a:buChar char="●"/>
            </a:pPr>
            <a:r>
              <a:rPr lang="en-US"/>
              <a:t>Rate, merupakan probabilitas mempertahankan unit. Probabilitas = 1 artinya tidak ada dropout, dan semakin kecil nilai probabilitasnya, semakin banyak neuron yang didropout. </a:t>
            </a:r>
            <a:endParaRPr lang="en-US"/>
          </a:p>
          <a:p>
            <a:pPr marL="457200" lvl="0" indent="-298450" algn="l" rtl="0">
              <a:spcBef>
                <a:spcPts val="0"/>
              </a:spcBef>
              <a:spcAft>
                <a:spcPts val="0"/>
              </a:spcAft>
              <a:buSzPts val="1100"/>
              <a:buChar char="●"/>
            </a:pPr>
            <a:r>
              <a:rPr lang="en-US"/>
              <a:t>Weight, berfungsi untuk mengatur nilai cost di setiap kelas agar kelas minoritas memiliki cost pada setiap kesalahan yang lebih kecil daripada cost pada kelas mayoritas. </a:t>
            </a:r>
            <a:endParaRPr lang="en-US"/>
          </a:p>
          <a:p>
            <a:pPr marL="457200" lvl="0" indent="-298450" algn="l" rtl="0">
              <a:spcBef>
                <a:spcPts val="0"/>
              </a:spcBef>
              <a:spcAft>
                <a:spcPts val="0"/>
              </a:spcAft>
              <a:buSzPts val="1100"/>
              <a:buChar char="●"/>
            </a:pPr>
            <a:r>
              <a:rPr lang="en-US"/>
              <a:t>Threshold, berfungsi untuk menjadi pembatas antara kelas 0 dan kelas 1.</a:t>
            </a:r>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PhAnim="0" showMasterSp="0">
  <p:cSld>
    <p:spTree>
      <p:nvGrpSpPr>
        <p:cNvPr id="243" name="Shape 243"/>
        <p:cNvGrpSpPr/>
        <p:nvPr/>
      </p:nvGrpSpPr>
      <p:grpSpPr>
        <a:xfrm>
          <a:off x="0" y="0"/>
          <a:ext cx="0" cy="0"/>
          <a:chOff x="0" y="0"/>
          <a:chExt cx="0" cy="0"/>
        </a:xfrm>
      </p:grpSpPr>
      <p:sp>
        <p:nvSpPr>
          <p:cNvPr id="244" name="Google Shape;244;g116550bb9ca_0_32: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116550bb9ca_0_3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Model prediksi stroke ini dibangun menggunakan algoritma DNN dengan menggunakan regularization dropout. Setelah dilakukan training, model diharapkan dapat memprediksi kemungkinan orang yang terkena stroke dengan akurat dan cepat. Seperti pada gambar 3.2, dimulai dari preprocessing dataset, lalu melakukan training dan testing untuk membuat model. Setelah model selesai dibuat, maka akan dilakukan proses testing dengan data yang bersumber dari data testing. Jika proses testing selesai, maka sistem akan menghasilkan prediksi, yang akan dicek performanya menggunakan ROC curve. </a:t>
            </a:r>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71" name="Shape 71"/>
        <p:cNvGrpSpPr/>
        <p:nvPr/>
      </p:nvGrpSpPr>
      <p:grpSpPr>
        <a:xfrm>
          <a:off x="0" y="0"/>
          <a:ext cx="0" cy="0"/>
          <a:chOff x="0" y="0"/>
          <a:chExt cx="0" cy="0"/>
        </a:xfrm>
      </p:grpSpPr>
      <p:sp>
        <p:nvSpPr>
          <p:cNvPr id="72" name="Google Shape;72;g1176b4e4b9f_0_1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1176b4e4b9f_0_1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[2] menurut penulis, p</a:t>
            </a:r>
            <a:r>
              <a:rPr lang="en-US" sz="1000">
                <a:solidFill>
                  <a:schemeClr val="dk1"/>
                </a:solidFill>
                <a:highlight>
                  <a:srgbClr val="FFFFFF"/>
                </a:highlight>
              </a:rPr>
              <a:t>enggunaan algoritma machine learning sudah banyak dicoba, namun belum memiliki hasil yang cukup bagus. Jadi ia compare beberapa metode machine learning dan teknik handling imbalancenya menggunakan undersampling</a:t>
            </a:r>
            <a:endParaRPr sz="1000">
              <a:solidFill>
                <a:schemeClr val="dk1"/>
              </a:solidFill>
              <a:highlight>
                <a:srgbClr val="FFFFFF"/>
              </a:highlight>
            </a:endParaRPr>
          </a:p>
          <a:p>
            <a:pPr marL="0" lvl="0" indent="0" algn="l" rtl="0">
              <a:spcBef>
                <a:spcPts val="0"/>
              </a:spcBef>
              <a:spcAft>
                <a:spcPts val="0"/>
              </a:spcAft>
              <a:buNone/>
            </a:pPr>
            <a:r>
              <a:rPr lang="en-US" sz="1000">
                <a:solidFill>
                  <a:schemeClr val="dk1"/>
                </a:solidFill>
                <a:highlight>
                  <a:srgbClr val="FFFFFF"/>
                </a:highlight>
              </a:rPr>
              <a:t>[3] paper ini compare 3 metode yaitu DT, LR, dan RF</a:t>
            </a:r>
            <a:endParaRPr sz="1000">
              <a:solidFill>
                <a:schemeClr val="dk1"/>
              </a:solidFill>
              <a:highlight>
                <a:srgbClr val="FFFFFF"/>
              </a:highlight>
            </a:endParaRPr>
          </a:p>
          <a:p>
            <a:pPr marL="0" lvl="0" indent="0" algn="l" rtl="0">
              <a:spcBef>
                <a:spcPts val="0"/>
              </a:spcBef>
              <a:spcAft>
                <a:spcPts val="0"/>
              </a:spcAft>
              <a:buNone/>
            </a:pPr>
            <a:r>
              <a:rPr lang="en-US" sz="1000">
                <a:solidFill>
                  <a:schemeClr val="dk1"/>
                </a:solidFill>
                <a:highlight>
                  <a:srgbClr val="FFFFFF"/>
                </a:highlight>
              </a:rPr>
              <a:t>[4] paper ini compare metode dan mencari variabel yang paling berpengaruh juga, dengan PCA</a:t>
            </a:r>
            <a:endParaRPr sz="1000">
              <a:solidFill>
                <a:schemeClr val="dk1"/>
              </a:solidFill>
              <a:highlight>
                <a:srgbClr val="FFFFFF"/>
              </a:highlight>
            </a:endParaRPr>
          </a:p>
          <a:p>
            <a:pPr marL="0" lvl="0" indent="0" algn="l" rtl="0">
              <a:spcBef>
                <a:spcPts val="0"/>
              </a:spcBef>
              <a:spcAft>
                <a:spcPts val="0"/>
              </a:spcAft>
              <a:buNone/>
            </a:pPr>
            <a:r>
              <a:rPr lang="en-US" sz="1000">
                <a:solidFill>
                  <a:schemeClr val="dk1"/>
                </a:solidFill>
                <a:highlight>
                  <a:srgbClr val="FFFFFF"/>
                </a:highlight>
              </a:rPr>
              <a:t>[5] penulis ingin membandingkan DNN dengan machine learning dalam kasus yang datasetnya besar (sekitar 800 rb data)</a:t>
            </a:r>
            <a:endParaRPr sz="1000">
              <a:solidFill>
                <a:schemeClr val="dk1"/>
              </a:solidFill>
              <a:highlight>
                <a:srgbClr val="FFFFFF"/>
              </a:highlight>
            </a:endParaRPr>
          </a:p>
          <a:p>
            <a:pPr marL="0" lvl="0" indent="0" algn="l" rtl="0">
              <a:spcBef>
                <a:spcPts val="0"/>
              </a:spcBef>
              <a:spcAft>
                <a:spcPts val="0"/>
              </a:spcAft>
              <a:buNone/>
            </a:pPr>
            <a:endParaRPr sz="1000">
              <a:solidFill>
                <a:schemeClr val="dk1"/>
              </a:solidFill>
              <a:highlight>
                <a:srgbClr val="FFFFFF"/>
              </a:highlight>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PhAnim="0" showMasterSp="0">
  <p:cSld>
    <p:spTree>
      <p:nvGrpSpPr>
        <p:cNvPr id="250" name="Shape 250"/>
        <p:cNvGrpSpPr/>
        <p:nvPr/>
      </p:nvGrpSpPr>
      <p:grpSpPr>
        <a:xfrm>
          <a:off x="0" y="0"/>
          <a:ext cx="0" cy="0"/>
          <a:chOff x="0" y="0"/>
          <a:chExt cx="0" cy="0"/>
        </a:xfrm>
      </p:grpSpPr>
      <p:sp>
        <p:nvSpPr>
          <p:cNvPr id="251" name="Google Shape;251;g113fab0f4ab_0_101: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113fab0f4ab_0_10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HealthData.gov adalah sebuah situs web pemerintah Amerika Serikat yang dikelola oleh U.S. Department of Health &amp; Human Services.</a:t>
            </a:r>
            <a:endParaRPr lang="en-US"/>
          </a:p>
          <a:p>
            <a:pPr marL="0" lvl="0" indent="0" algn="l" rtl="0">
              <a:spcBef>
                <a:spcPts val="0"/>
              </a:spcBef>
              <a:spcAft>
                <a:spcPts val="0"/>
              </a:spcAft>
              <a:buNone/>
            </a:pPr>
          </a:p>
          <a:p>
            <a:pPr marL="0" lvl="0" indent="0" algn="l" rtl="0">
              <a:spcBef>
                <a:spcPts val="0"/>
              </a:spcBef>
              <a:spcAft>
                <a:spcPts val="0"/>
              </a:spcAft>
              <a:buNone/>
            </a:pPr>
            <a:r>
              <a:rPr lang="en-US"/>
              <a:t>Dataset ini bersifat imbalance</a:t>
            </a:r>
            <a:endParaRPr lang="en-US"/>
          </a:p>
          <a:p>
            <a:pPr marL="0" lvl="0" indent="0" algn="l" rtl="0">
              <a:spcBef>
                <a:spcPts val="0"/>
              </a:spcBef>
              <a:spcAft>
                <a:spcPts val="0"/>
              </a:spcAft>
              <a:buNone/>
            </a:pPr>
          </a:p>
          <a:p>
            <a:pPr marL="457200" lvl="0" indent="-298450" algn="l" rtl="0">
              <a:spcBef>
                <a:spcPts val="0"/>
              </a:spcBef>
              <a:spcAft>
                <a:spcPts val="0"/>
              </a:spcAft>
              <a:buSzPts val="1100"/>
              <a:buAutoNum type="arabicPeriod"/>
            </a:pPr>
            <a:r>
              <a:rPr lang="en-US"/>
              <a:t>id: id sebagai angka unik. </a:t>
            </a:r>
            <a:endParaRPr lang="en-US"/>
          </a:p>
          <a:p>
            <a:pPr marL="457200" lvl="0" indent="-298450" algn="l" rtl="0">
              <a:spcBef>
                <a:spcPts val="0"/>
              </a:spcBef>
              <a:spcAft>
                <a:spcPts val="0"/>
              </a:spcAft>
              <a:buSzPts val="1100"/>
              <a:buAutoNum type="arabicPeriod"/>
            </a:pPr>
            <a:r>
              <a:rPr lang="en-US"/>
              <a:t>gender: jenis kelamin (male, female, other)</a:t>
            </a:r>
            <a:endParaRPr lang="en-US"/>
          </a:p>
          <a:p>
            <a:pPr marL="457200" lvl="0" indent="-298450" algn="l" rtl="0">
              <a:spcBef>
                <a:spcPts val="0"/>
              </a:spcBef>
              <a:spcAft>
                <a:spcPts val="0"/>
              </a:spcAft>
              <a:buSzPts val="1100"/>
              <a:buAutoNum type="arabicPeriod"/>
            </a:pPr>
            <a:r>
              <a:rPr lang="en-US"/>
              <a:t>age: umur pasien.</a:t>
            </a:r>
            <a:endParaRPr lang="en-US"/>
          </a:p>
          <a:p>
            <a:pPr marL="457200" lvl="0" indent="-298450" algn="l" rtl="0">
              <a:spcBef>
                <a:spcPts val="0"/>
              </a:spcBef>
              <a:spcAft>
                <a:spcPts val="0"/>
              </a:spcAft>
              <a:buSzPts val="1100"/>
              <a:buAutoNum type="arabicPeriod"/>
            </a:pPr>
            <a:r>
              <a:rPr lang="en-US"/>
              <a:t>hypertension: hipertensi seseorang (0 jika tidak memiliki hipertensi, 1 jika memiliki hipertensi) </a:t>
            </a:r>
            <a:endParaRPr lang="en-US"/>
          </a:p>
          <a:p>
            <a:pPr marL="457200" lvl="0" indent="-298450" algn="l" rtl="0">
              <a:spcBef>
                <a:spcPts val="0"/>
              </a:spcBef>
              <a:spcAft>
                <a:spcPts val="0"/>
              </a:spcAft>
              <a:buSzPts val="1100"/>
              <a:buAutoNum type="arabicPeriod"/>
            </a:pPr>
            <a:r>
              <a:rPr lang="en-US"/>
              <a:t>heart disease: penyakit jantung (0 jika tidak memiliki penyakit jantung, 1 jika memiliki penyakit jantung) </a:t>
            </a:r>
            <a:endParaRPr lang="en-US"/>
          </a:p>
          <a:p>
            <a:pPr marL="457200" lvl="0" indent="-298450" algn="l" rtl="0">
              <a:spcBef>
                <a:spcPts val="0"/>
              </a:spcBef>
              <a:spcAft>
                <a:spcPts val="0"/>
              </a:spcAft>
              <a:buSzPts val="1100"/>
              <a:buAutoNum type="arabicPeriod"/>
            </a:pPr>
            <a:r>
              <a:rPr lang="en-US"/>
              <a:t>ever married: status pernikahan (no dan yes)</a:t>
            </a:r>
            <a:endParaRPr lang="en-US"/>
          </a:p>
          <a:p>
            <a:pPr marL="457200" lvl="0" indent="-298450" algn="l" rtl="0">
              <a:spcBef>
                <a:spcPts val="0"/>
              </a:spcBef>
              <a:spcAft>
                <a:spcPts val="0"/>
              </a:spcAft>
              <a:buSzPts val="1100"/>
              <a:buAutoNum type="arabicPeriod"/>
            </a:pPr>
            <a:r>
              <a:rPr lang="en-US"/>
              <a:t>work type: status pekerjaan (children, govt jov, never worked, private or selfemployed) </a:t>
            </a:r>
            <a:endParaRPr lang="en-US"/>
          </a:p>
          <a:p>
            <a:pPr marL="457200" lvl="0" indent="-298450" algn="l" rtl="0">
              <a:spcBef>
                <a:spcPts val="0"/>
              </a:spcBef>
              <a:spcAft>
                <a:spcPts val="0"/>
              </a:spcAft>
              <a:buSzPts val="1100"/>
              <a:buAutoNum type="arabicPeriod"/>
            </a:pPr>
            <a:r>
              <a:rPr lang="en-US"/>
              <a:t>residence type: tempat tinggal seseorang (rural atau urban) </a:t>
            </a:r>
            <a:endParaRPr lang="en-US"/>
          </a:p>
          <a:p>
            <a:pPr marL="457200" lvl="0" indent="-298450" algn="l" rtl="0">
              <a:spcBef>
                <a:spcPts val="0"/>
              </a:spcBef>
              <a:spcAft>
                <a:spcPts val="0"/>
              </a:spcAft>
              <a:buSzPts val="1100"/>
              <a:buAutoNum type="arabicPeriod"/>
            </a:pPr>
            <a:r>
              <a:rPr lang="en-US"/>
              <a:t>avg glucose level: tingkat glukosa rata-rata dalam darah </a:t>
            </a:r>
            <a:endParaRPr lang="en-US"/>
          </a:p>
          <a:p>
            <a:pPr marL="457200" lvl="0" indent="-298450" algn="l" rtl="0">
              <a:spcBef>
                <a:spcPts val="0"/>
              </a:spcBef>
              <a:spcAft>
                <a:spcPts val="0"/>
              </a:spcAft>
              <a:buSzPts val="1100"/>
              <a:buAutoNum type="arabicPeriod"/>
            </a:pPr>
            <a:r>
              <a:rPr lang="en-US"/>
              <a:t>bmi: body mass index </a:t>
            </a:r>
            <a:endParaRPr lang="en-US"/>
          </a:p>
          <a:p>
            <a:pPr marL="457200" lvl="0" indent="-298450" algn="l" rtl="0">
              <a:spcBef>
                <a:spcPts val="0"/>
              </a:spcBef>
              <a:spcAft>
                <a:spcPts val="0"/>
              </a:spcAft>
              <a:buSzPts val="1100"/>
              <a:buAutoNum type="arabicPeriod"/>
            </a:pPr>
            <a:r>
              <a:rPr lang="en-US"/>
              <a:t>smoking status: status merokok pada seseorang (formerly smoked, never smoked, smokes) </a:t>
            </a:r>
            <a:endParaRPr lang="en-US"/>
          </a:p>
          <a:p>
            <a:pPr marL="457200" lvl="0" indent="-298450" algn="l" rtl="0">
              <a:spcBef>
                <a:spcPts val="0"/>
              </a:spcBef>
              <a:spcAft>
                <a:spcPts val="0"/>
              </a:spcAft>
              <a:buSzPts val="1100"/>
              <a:buAutoNum type="arabicPeriod"/>
            </a:pPr>
            <a:r>
              <a:rPr lang="en-US"/>
              <a:t>stroke: status menderita stroke pada seseorang 0 jika tidak menderita stroke, 1 jika menderita stroke) </a:t>
            </a:r>
            <a:endParaRPr lang="en-US"/>
          </a:p>
          <a:p>
            <a:pPr marL="0" lvl="0" indent="0" algn="l" rtl="0">
              <a:spcBef>
                <a:spcPts val="0"/>
              </a:spcBef>
              <a:spcAft>
                <a:spcPts val="0"/>
              </a:spcAft>
              <a:buNone/>
            </a:pPr>
          </a:p>
          <a:p>
            <a:pPr marL="0" lvl="0" indent="0" algn="l" rtl="0">
              <a:spcBef>
                <a:spcPts val="0"/>
              </a:spcBef>
              <a:spcAft>
                <a:spcPts val="0"/>
              </a:spcAft>
              <a:buNone/>
            </a:p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PhAnim="0" showMasterSp="0">
  <p:cSld>
    <p:spTree>
      <p:nvGrpSpPr>
        <p:cNvPr id="256" name="Shape 256"/>
        <p:cNvGrpSpPr/>
        <p:nvPr/>
      </p:nvGrpSpPr>
      <p:grpSpPr>
        <a:xfrm>
          <a:off x="0" y="0"/>
          <a:ext cx="0" cy="0"/>
          <a:chOff x="0" y="0"/>
          <a:chExt cx="0" cy="0"/>
        </a:xfrm>
      </p:grpSpPr>
      <p:sp>
        <p:nvSpPr>
          <p:cNvPr id="257" name="Google Shape;257;g1175dda1020_0_74: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1175dda1020_0_74: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dapat dilihat bahwa dataset tersebut bersifat imbalance dikarenakan pada kelas stroke hanya terdapat 783 data, dan 42.617 data sisanya merupakan data orang tidak menderita stroke. Maka dari itu, perlu penanganan khusus untuk mengatasi imbalance class, yaitu cost-sensitive learning dan probability tuning.</a:t>
            </a:r>
            <a:endParaRPr lang="en-US"/>
          </a:p>
          <a:p>
            <a:pPr marL="0" lvl="0" indent="0" algn="l" rtl="0">
              <a:spcBef>
                <a:spcPts val="0"/>
              </a:spcBef>
              <a:spcAft>
                <a:spcPts val="0"/>
              </a:spcAft>
              <a:buNone/>
            </a:pPr>
          </a:p>
          <a:p>
            <a:pPr marL="0" lvl="0" indent="0" algn="l" rtl="0">
              <a:spcBef>
                <a:spcPts val="0"/>
              </a:spcBef>
              <a:spcAft>
                <a:spcPts val="0"/>
              </a:spcAft>
              <a:buNone/>
            </a:pPr>
            <a:r>
              <a:rPr lang="en-US"/>
              <a:t>gausah ditampilin dilaporan</a:t>
            </a:r>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PhAnim="0" showMasterSp="0">
  <p:cSld>
    <p:spTree>
      <p:nvGrpSpPr>
        <p:cNvPr id="263" name="Shape 263"/>
        <p:cNvGrpSpPr/>
        <p:nvPr/>
      </p:nvGrpSpPr>
      <p:grpSpPr>
        <a:xfrm>
          <a:off x="0" y="0"/>
          <a:ext cx="0" cy="0"/>
          <a:chOff x="0" y="0"/>
          <a:chExt cx="0" cy="0"/>
        </a:xfrm>
      </p:grpSpPr>
      <p:sp>
        <p:nvSpPr>
          <p:cNvPr id="264" name="Google Shape;264;g116550bb9ca_0_37: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116550bb9ca_0_3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US"/>
              <a:t>Akan dilakukan penghapusan terhadap variabel tertentu, yaitu id, ever_married, work_type, dan residence_type.</a:t>
            </a:r>
            <a:endParaRPr lang="en-US"/>
          </a:p>
          <a:p>
            <a:pPr marL="457200" lvl="0" indent="-298450" algn="l" rtl="0">
              <a:spcBef>
                <a:spcPts val="0"/>
              </a:spcBef>
              <a:spcAft>
                <a:spcPts val="0"/>
              </a:spcAft>
              <a:buSzPts val="1100"/>
              <a:buChar char="●"/>
            </a:pPr>
            <a:r>
              <a:rPr lang="en-US"/>
              <a:t>Data inputation dilakukan menggunakan mean inputation dan mengganti nilai nan dengan kategori unknown.</a:t>
            </a:r>
            <a:endParaRPr lang="en-US"/>
          </a:p>
          <a:p>
            <a:pPr marL="457200" lvl="0" indent="-298450" algn="l" rtl="0">
              <a:spcBef>
                <a:spcPts val="0"/>
              </a:spcBef>
              <a:spcAft>
                <a:spcPts val="0"/>
              </a:spcAft>
              <a:buSzPts val="1100"/>
              <a:buChar char="●"/>
            </a:pPr>
            <a:r>
              <a:rPr lang="en-US"/>
              <a:t>Akan dilakukan data encoding yaitu mengganti isi dari variabel kategorikal menjadi angka, yang berguna agar model dapat fit pada saat membuat model Deep Neural Network (DNN). </a:t>
            </a:r>
            <a:endParaRPr lang="en-US"/>
          </a:p>
          <a:p>
            <a:pPr marL="457200" lvl="0" indent="-298450" algn="l" rtl="0">
              <a:spcBef>
                <a:spcPts val="0"/>
              </a:spcBef>
              <a:spcAft>
                <a:spcPts val="0"/>
              </a:spcAft>
              <a:buSzPts val="1100"/>
              <a:buChar char="●"/>
            </a:pPr>
            <a:r>
              <a:rPr lang="en-US"/>
              <a:t>Akan dilakukan penghapusan outliers</a:t>
            </a:r>
            <a:endParaRPr lang="en-US"/>
          </a:p>
          <a:p>
            <a:pPr marL="457200" lvl="0" indent="-298450" algn="l" rtl="0">
              <a:spcBef>
                <a:spcPts val="0"/>
              </a:spcBef>
              <a:spcAft>
                <a:spcPts val="0"/>
              </a:spcAft>
              <a:buSzPts val="1100"/>
              <a:buChar char="●"/>
            </a:pPr>
            <a:r>
              <a:rPr lang="en-US"/>
              <a:t>(HANDLING IMBALANCE CLASS SALAH)</a:t>
            </a:r>
            <a:endParaRPr lang="en-US"/>
          </a:p>
          <a:p>
            <a:pPr marL="457200" lvl="0" indent="-298450" algn="l" rtl="0">
              <a:spcBef>
                <a:spcPts val="0"/>
              </a:spcBef>
              <a:spcAft>
                <a:spcPts val="0"/>
              </a:spcAft>
              <a:buSzPts val="1100"/>
              <a:buChar char="●"/>
            </a:pPr>
            <a:r>
              <a:rPr lang="en-US"/>
              <a:t>Membagi dataset sebesar 80% untuk proses training Deep Neural Network</a:t>
            </a:r>
            <a:endParaRPr lang="en-US"/>
          </a:p>
          <a:p>
            <a:pPr marL="457200" lvl="0" indent="-298450" algn="l" rtl="0">
              <a:spcBef>
                <a:spcPts val="0"/>
              </a:spcBef>
              <a:spcAft>
                <a:spcPts val="0"/>
              </a:spcAft>
              <a:buSzPts val="1100"/>
              <a:buChar char="●"/>
            </a:pPr>
            <a:r>
              <a:rPr lang="en-US"/>
              <a:t>Akan menghasilkan 2 model, yaitu model DNN biasa yang akan dibandingkan dengan model DNN yang ditambahkan dropout</a:t>
            </a:r>
            <a:endParaRPr lang="en-US"/>
          </a:p>
          <a:p>
            <a:pPr marL="457200" lvl="0" indent="-298450" algn="l" rtl="0">
              <a:spcBef>
                <a:spcPts val="0"/>
              </a:spcBef>
              <a:spcAft>
                <a:spcPts val="0"/>
              </a:spcAft>
              <a:buSzPts val="1100"/>
              <a:buChar char="●"/>
            </a:pPr>
            <a:r>
              <a:rPr lang="en-US"/>
              <a:t>Dikarenakan kelas stroke dan tidak terkena stroke tidak seimbang, maka akan dilakukan teknik cost-sensitive learning dan probability tuning.</a:t>
            </a:r>
            <a:endParaRPr lang="en-US"/>
          </a:p>
          <a:p>
            <a:pPr marL="457200" lvl="0" indent="-298450" algn="l" rtl="0">
              <a:spcBef>
                <a:spcPts val="0"/>
              </a:spcBef>
              <a:spcAft>
                <a:spcPts val="0"/>
              </a:spcAft>
              <a:buSzPts val="1100"/>
              <a:buChar char="●"/>
            </a:pPr>
            <a:r>
              <a:rPr lang="en-US"/>
              <a:t>Terakhir, akan diukur performa dari masing-masing model menggunakan ROC curve dan dibandingkan menggunakan AUC. Pengukuran mengenai overfitting akan dilakukan menggunakan learning curves.</a:t>
            </a:r>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PhAnim="0" showMasterSp="0">
  <p:cSld>
    <p:spTree>
      <p:nvGrpSpPr>
        <p:cNvPr id="269" name="Shape 269"/>
        <p:cNvGrpSpPr/>
        <p:nvPr/>
      </p:nvGrpSpPr>
      <p:grpSpPr>
        <a:xfrm>
          <a:off x="0" y="0"/>
          <a:ext cx="0" cy="0"/>
          <a:chOff x="0" y="0"/>
          <a:chExt cx="0" cy="0"/>
        </a:xfrm>
      </p:grpSpPr>
      <p:sp>
        <p:nvSpPr>
          <p:cNvPr id="270" name="Google Shape;270;g116550bb9ca_0_42: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116550bb9ca_0_4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US"/>
              <a:t>Inputnya 8 fitur: gender, age, hypertension, heart disease, avg glucose level, bmi, smoking status, dan stroke</a:t>
            </a:r>
            <a:endParaRPr lang="en-US"/>
          </a:p>
          <a:p>
            <a:pPr marL="457200" lvl="0" indent="-298450" algn="l" rtl="0">
              <a:spcBef>
                <a:spcPts val="0"/>
              </a:spcBef>
              <a:spcAft>
                <a:spcPts val="0"/>
              </a:spcAft>
              <a:buSzPts val="1100"/>
              <a:buChar char="●"/>
            </a:pPr>
            <a:r>
              <a:rPr lang="en-US"/>
              <a:t>Membagi dataset sebesar 20% untuk proses training</a:t>
            </a:r>
            <a:endParaRPr lang="en-US"/>
          </a:p>
          <a:p>
            <a:pPr marL="457200" lvl="0" indent="-298450" algn="l" rtl="0">
              <a:spcBef>
                <a:spcPts val="0"/>
              </a:spcBef>
              <a:spcAft>
                <a:spcPts val="0"/>
              </a:spcAft>
              <a:buSzPts val="1100"/>
              <a:buChar char="●"/>
            </a:pPr>
            <a:r>
              <a:rPr lang="en-US"/>
              <a:t>Akan menghasilkan 2 model, yaitu model DNN biasa yang akan dibandingkan dengan model DNN yang ditambahkan dropout</a:t>
            </a:r>
            <a:endParaRPr lang="en-US"/>
          </a:p>
          <a:p>
            <a:pPr marL="457200" lvl="0" indent="-298450" algn="l" rtl="0">
              <a:spcBef>
                <a:spcPts val="0"/>
              </a:spcBef>
              <a:spcAft>
                <a:spcPts val="0"/>
              </a:spcAft>
              <a:buSzPts val="1100"/>
              <a:buChar char="●"/>
            </a:pPr>
            <a:r>
              <a:rPr lang="en-US"/>
              <a:t>Terakhir, akan diukur performa dari masing-masing model menggunakan ROC curve dan dibandingkan menggunakan AUC dan model overfitting menggunakan learning curves</a:t>
            </a:r>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PhAnim="0" showMasterSp="0">
  <p:cSld>
    <p:spTree>
      <p:nvGrpSpPr>
        <p:cNvPr id="275" name="Shape 275"/>
        <p:cNvGrpSpPr/>
        <p:nvPr/>
      </p:nvGrpSpPr>
      <p:grpSpPr>
        <a:xfrm>
          <a:off x="0" y="0"/>
          <a:ext cx="0" cy="0"/>
          <a:chOff x="0" y="0"/>
          <a:chExt cx="0" cy="0"/>
        </a:xfrm>
      </p:grpSpPr>
      <p:sp>
        <p:nvSpPr>
          <p:cNvPr id="276" name="Google Shape;276;g113fab0f4ab_0_145: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 name="Google Shape;277;g113fab0f4ab_0_14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kolom id, ever_married, work_type. residence_type dihapus, karena kolom dinilai tidak memiliki keterkaitan dengan penyakit stroke.</a:t>
            </a:r>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PhAnim="0" showMasterSp="0">
  <p:cSld>
    <p:spTree>
      <p:nvGrpSpPr>
        <p:cNvPr id="281" name="Shape 281"/>
        <p:cNvGrpSpPr/>
        <p:nvPr/>
      </p:nvGrpSpPr>
      <p:grpSpPr>
        <a:xfrm>
          <a:off x="0" y="0"/>
          <a:ext cx="0" cy="0"/>
          <a:chOff x="0" y="0"/>
          <a:chExt cx="0" cy="0"/>
        </a:xfrm>
      </p:grpSpPr>
      <p:sp>
        <p:nvSpPr>
          <p:cNvPr id="282" name="Google Shape;282;g1175dda1020_0_91: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 name="Google Shape;283;g1175dda1020_0_9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fitur BMI -&gt; missing values (1.462)</a:t>
            </a:r>
            <a:endParaRPr lang="en-US"/>
          </a:p>
          <a:p>
            <a:pPr marL="0" lvl="0" indent="0" algn="l" rtl="0">
              <a:spcBef>
                <a:spcPts val="0"/>
              </a:spcBef>
              <a:spcAft>
                <a:spcPts val="0"/>
              </a:spcAft>
              <a:buNone/>
            </a:pPr>
            <a:r>
              <a:rPr lang="en-US"/>
              <a:t>fitur smoking_status -&gt; NaN (13.300)</a:t>
            </a:r>
            <a:endParaRPr lang="en-US"/>
          </a:p>
          <a:p>
            <a:pPr marL="0" lvl="0" indent="0" algn="l" rtl="0">
              <a:spcBef>
                <a:spcPts val="0"/>
              </a:spcBef>
              <a:spcAft>
                <a:spcPts val="0"/>
              </a:spcAft>
              <a:buNone/>
            </a:pPr>
          </a:p>
          <a:p>
            <a:pPr marL="0" lvl="0" indent="0" algn="l" rtl="0">
              <a:spcBef>
                <a:spcPts val="0"/>
              </a:spcBef>
              <a:spcAft>
                <a:spcPts val="0"/>
              </a:spcAft>
              <a:buNone/>
            </a:pPr>
            <a:r>
              <a:rPr lang="en-US"/>
              <a:t>BMI -&gt; data imputation dengan mean imputation</a:t>
            </a:r>
            <a:endParaRPr lang="en-US"/>
          </a:p>
          <a:p>
            <a:pPr marL="0" lvl="0" indent="0" algn="l" rtl="0">
              <a:spcBef>
                <a:spcPts val="0"/>
              </a:spcBef>
              <a:spcAft>
                <a:spcPts val="0"/>
              </a:spcAft>
              <a:buNone/>
            </a:pPr>
            <a:r>
              <a:rPr lang="en-US"/>
              <a:t>smoking_status -&gt; mengganti NaN dengan unknown</a:t>
            </a:r>
            <a:endParaRPr lang="en-US"/>
          </a:p>
          <a:p>
            <a:pPr marL="0" lvl="0" indent="0" algn="l" rtl="0">
              <a:spcBef>
                <a:spcPts val="0"/>
              </a:spcBef>
              <a:spcAft>
                <a:spcPts val="0"/>
              </a:spcAft>
              <a:buNone/>
            </a:p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PhAnim="0" showMasterSp="0">
  <p:cSld>
    <p:spTree>
      <p:nvGrpSpPr>
        <p:cNvPr id="287" name="Shape 287"/>
        <p:cNvGrpSpPr/>
        <p:nvPr/>
      </p:nvGrpSpPr>
      <p:grpSpPr>
        <a:xfrm>
          <a:off x="0" y="0"/>
          <a:ext cx="0" cy="0"/>
          <a:chOff x="0" y="0"/>
          <a:chExt cx="0" cy="0"/>
        </a:xfrm>
      </p:grpSpPr>
      <p:sp>
        <p:nvSpPr>
          <p:cNvPr id="288" name="Google Shape;288;g1175dda1020_0_101: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9" name="Google Shape;289;g1175dda1020_0_10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encoding -&gt; mengganti isinya menjadi angka</a:t>
            </a:r>
            <a:endParaRPr lang="en-US"/>
          </a:p>
          <a:p>
            <a:pPr marL="0" lvl="0" indent="0" algn="l" rtl="0">
              <a:spcBef>
                <a:spcPts val="0"/>
              </a:spcBef>
              <a:spcAft>
                <a:spcPts val="0"/>
              </a:spcAft>
              <a:buNone/>
            </a:pPr>
            <a:r>
              <a:rPr lang="en-US"/>
              <a:t>Fitur gender yang berisikan male, female, other akan diganti menjadi 0,1,2</a:t>
            </a:r>
            <a:endParaRPr lang="en-US"/>
          </a:p>
          <a:p>
            <a:pPr marL="0" lvl="0" indent="0" algn="l" rtl="0">
              <a:spcBef>
                <a:spcPts val="0"/>
              </a:spcBef>
              <a:spcAft>
                <a:spcPts val="0"/>
              </a:spcAft>
              <a:buClr>
                <a:schemeClr val="dk1"/>
              </a:buClr>
              <a:buSzPts val="1100"/>
              <a:buFont typeface="Arial" panose="020B0604020202090204"/>
              <a:buNone/>
            </a:pPr>
            <a:r>
              <a:rPr lang="en-US"/>
              <a:t>sedangkan fitur smoking status yang berisi unknown, never smoked, formerly smoked, smokes, akan diganti menjadi 0,1,2,3. </a:t>
            </a:r>
            <a:endParaRPr lang="en-US"/>
          </a:p>
          <a:p>
            <a:pPr marL="0" lvl="0" indent="0" algn="l" rtl="0">
              <a:spcBef>
                <a:spcPts val="0"/>
              </a:spcBef>
              <a:spcAft>
                <a:spcPts val="0"/>
              </a:spcAft>
              <a:buNone/>
            </a:pPr>
          </a:p>
          <a:p>
            <a:pPr marL="0" lvl="0" indent="0" algn="l" rtl="0">
              <a:spcBef>
                <a:spcPts val="0"/>
              </a:spcBef>
              <a:spcAft>
                <a:spcPts val="0"/>
              </a:spcAft>
              <a:buNone/>
            </a:pPr>
            <a:r>
              <a:rPr lang="en-US"/>
              <a:t>tujuan: agar model dapat fit saat membuat model DNN nanti</a:t>
            </a:r>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PhAnim="0" showMasterSp="0">
  <p:cSld>
    <p:spTree>
      <p:nvGrpSpPr>
        <p:cNvPr id="293" name="Shape 293"/>
        <p:cNvGrpSpPr/>
        <p:nvPr/>
      </p:nvGrpSpPr>
      <p:grpSpPr>
        <a:xfrm>
          <a:off x="0" y="0"/>
          <a:ext cx="0" cy="0"/>
          <a:chOff x="0" y="0"/>
          <a:chExt cx="0" cy="0"/>
        </a:xfrm>
      </p:grpSpPr>
      <p:sp>
        <p:nvSpPr>
          <p:cNvPr id="294" name="Google Shape;294;g1175dda1020_0_11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5" name="Google Shape;295;g1175dda1020_0_11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PhAnim="0" showMasterSp="0">
  <p:cSld>
    <p:spTree>
      <p:nvGrpSpPr>
        <p:cNvPr id="299" name="Shape 299"/>
        <p:cNvGrpSpPr/>
        <p:nvPr/>
      </p:nvGrpSpPr>
      <p:grpSpPr>
        <a:xfrm>
          <a:off x="0" y="0"/>
          <a:ext cx="0" cy="0"/>
          <a:chOff x="0" y="0"/>
          <a:chExt cx="0" cy="0"/>
        </a:xfrm>
      </p:grpSpPr>
      <p:sp>
        <p:nvSpPr>
          <p:cNvPr id="300" name="Google Shape;300;g1175dda1020_0_116: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1" name="Google Shape;301;g1175dda1020_0_116: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[25] dr. Tania Savitri. Hello Sehat. ”Awas, Ini Akibatnya Jika Gula Darah Anda Terlalu Tinggi”. 2022. [Online]. Available at: https://hellosehat.com/diabetes/akibat-gula-darah-tinggi/. [Accessed: Feb. 10, 2022]. -&gt; ganti</a:t>
            </a:r>
            <a:endParaRPr lang="en-US"/>
          </a:p>
          <a:p>
            <a:pPr marL="0" lvl="0" indent="0" algn="l" rtl="0">
              <a:spcBef>
                <a:spcPts val="0"/>
              </a:spcBef>
              <a:spcAft>
                <a:spcPts val="0"/>
              </a:spcAft>
              <a:buNone/>
            </a:pPr>
          </a:p>
          <a:p>
            <a:pPr marL="0" lvl="0" indent="0" algn="l" rtl="0">
              <a:spcBef>
                <a:spcPts val="0"/>
              </a:spcBef>
              <a:spcAft>
                <a:spcPts val="0"/>
              </a:spcAft>
              <a:buNone/>
            </a:pPr>
            <a:r>
              <a:rPr lang="en-US"/>
              <a:t>[26] National Heart, Lung, and Blood Institute. ”Body Mass Index Table”. [Online]. Available at: https://www.nhlbi.nih.gov/health/educational/lose wt/BMI/bmi tbl.pdf. [Accessed: Feb. 10, 2022].</a:t>
            </a:r>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PhAnim="0" showMasterSp="0">
  <p:cSld>
    <p:spTree>
      <p:nvGrpSpPr>
        <p:cNvPr id="309" name="Shape 309"/>
        <p:cNvGrpSpPr/>
        <p:nvPr/>
      </p:nvGrpSpPr>
      <p:grpSpPr>
        <a:xfrm>
          <a:off x="0" y="0"/>
          <a:ext cx="0" cy="0"/>
          <a:chOff x="0" y="0"/>
          <a:chExt cx="0" cy="0"/>
        </a:xfrm>
      </p:grpSpPr>
      <p:sp>
        <p:nvSpPr>
          <p:cNvPr id="310" name="Google Shape;310;g1175dda1020_0_125: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1175dda1020_0_12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77" name="Shape 77"/>
        <p:cNvGrpSpPr/>
        <p:nvPr/>
      </p:nvGrpSpPr>
      <p:grpSpPr>
        <a:xfrm>
          <a:off x="0" y="0"/>
          <a:ext cx="0" cy="0"/>
          <a:chOff x="0" y="0"/>
          <a:chExt cx="0" cy="0"/>
        </a:xfrm>
      </p:grpSpPr>
      <p:sp>
        <p:nvSpPr>
          <p:cNvPr id="78" name="Google Shape;78;g1177e2c0665_1_18: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 name="Google Shape;79;g1177e2c0665_1_18: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[6] </a:t>
            </a:r>
            <a:r>
              <a:rPr lang="en-US" sz="1000">
                <a:solidFill>
                  <a:schemeClr val="dk1"/>
                </a:solidFill>
                <a:highlight>
                  <a:srgbClr val="FFFFFF"/>
                </a:highlight>
              </a:rPr>
              <a:t>Penulis ingin membandingkan ROC AUC antara ANN yang tanpa scaling, ANN dengan bermacam macam scaling, dan metode ML, spt SVM, XGB, Binary Logistic Regression</a:t>
            </a:r>
            <a:endParaRPr lang="en-US" sz="1000">
              <a:solidFill>
                <a:schemeClr val="dk1"/>
              </a:solidFill>
              <a:highlight>
                <a:srgbClr val="FFFFFF"/>
              </a:highlight>
            </a:endParaRPr>
          </a:p>
          <a:p>
            <a:pPr marL="0" lvl="0" indent="0" algn="l" rtl="0">
              <a:spcBef>
                <a:spcPts val="0"/>
              </a:spcBef>
              <a:spcAft>
                <a:spcPts val="0"/>
              </a:spcAft>
              <a:buNone/>
            </a:pPr>
            <a:r>
              <a:rPr lang="en-US"/>
              <a:t>[7] penulis ingin mencari kombinasi hyperparam terbaik, dg melakukan 81x percobaan dan mengubah2 AF, hidden layer, momentum, epoch, dan learning rate</a:t>
            </a:r>
            <a:endParaRPr lang="en-US"/>
          </a:p>
          <a:p>
            <a:pPr marL="0" lvl="0" indent="0" algn="l" rtl="0">
              <a:spcBef>
                <a:spcPts val="0"/>
              </a:spcBef>
              <a:spcAft>
                <a:spcPts val="0"/>
              </a:spcAft>
              <a:buNone/>
            </a:pPr>
            <a:r>
              <a:rPr lang="en-US"/>
              <a:t>[8] </a:t>
            </a:r>
            <a:r>
              <a:rPr lang="en-US" sz="1000">
                <a:solidFill>
                  <a:schemeClr val="dk1"/>
                </a:solidFill>
                <a:highlight>
                  <a:srgbClr val="FFFFFF"/>
                </a:highlight>
              </a:rPr>
              <a:t>Pembuatan model menggunakan DNN dan PCA agak dapat mencari variabel yang paling berperan penting dalam kasus stroke</a:t>
            </a:r>
            <a:endParaRPr lang="en-US" sz="1000">
              <a:solidFill>
                <a:schemeClr val="dk1"/>
              </a:solidFill>
              <a:highlight>
                <a:srgbClr val="FFFFFF"/>
              </a:highlight>
            </a:endParaRPr>
          </a:p>
          <a:p>
            <a:pPr marL="0" lvl="0" indent="0" algn="l" rtl="0">
              <a:spcBef>
                <a:spcPts val="0"/>
              </a:spcBef>
              <a:spcAft>
                <a:spcPts val="0"/>
              </a:spcAft>
              <a:buNone/>
            </a:pPr>
            <a:r>
              <a:rPr lang="en-US"/>
              <a:t>[9] -</a:t>
            </a:r>
            <a:endParaRPr lang="en-US"/>
          </a:p>
          <a:p>
            <a:pPr marL="0" lvl="0" indent="0" algn="l" rtl="0">
              <a:spcBef>
                <a:spcPts val="0"/>
              </a:spcBef>
              <a:spcAft>
                <a:spcPts val="0"/>
              </a:spcAft>
              <a:buNone/>
            </a:pPr>
          </a:p>
          <a:p>
            <a:pPr marL="0" lvl="0" indent="0" algn="l" rtl="0">
              <a:spcBef>
                <a:spcPts val="0"/>
              </a:spcBef>
              <a:spcAft>
                <a:spcPts val="0"/>
              </a:spcAft>
              <a:buNone/>
            </a:p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PhAnim="0" showMasterSp="0">
  <p:cSld>
    <p:spTree>
      <p:nvGrpSpPr>
        <p:cNvPr id="315" name="Shape 315"/>
        <p:cNvGrpSpPr/>
        <p:nvPr/>
      </p:nvGrpSpPr>
      <p:grpSpPr>
        <a:xfrm>
          <a:off x="0" y="0"/>
          <a:ext cx="0" cy="0"/>
          <a:chOff x="0" y="0"/>
          <a:chExt cx="0" cy="0"/>
        </a:xfrm>
      </p:grpSpPr>
      <p:sp>
        <p:nvSpPr>
          <p:cNvPr id="316" name="Google Shape;316;g113fab0f4ab_0_15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113fab0f4ab_0_15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HL lebih dr 5</a:t>
            </a:r>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PhAnim="0" showMasterSp="0">
  <p:cSld>
    <p:spTree>
      <p:nvGrpSpPr>
        <p:cNvPr id="322" name="Shape 322"/>
        <p:cNvGrpSpPr/>
        <p:nvPr/>
      </p:nvGrpSpPr>
      <p:grpSpPr>
        <a:xfrm>
          <a:off x="0" y="0"/>
          <a:ext cx="0" cy="0"/>
          <a:chOff x="0" y="0"/>
          <a:chExt cx="0" cy="0"/>
        </a:xfrm>
      </p:grpSpPr>
      <p:sp>
        <p:nvSpPr>
          <p:cNvPr id="323" name="Google Shape;323;g1175dda1020_0_17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1175dda1020_0_17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PhAnim="0" showMasterSp="0">
  <p:cSld>
    <p:spTree>
      <p:nvGrpSpPr>
        <p:cNvPr id="330" name="Shape 330"/>
        <p:cNvGrpSpPr/>
        <p:nvPr/>
      </p:nvGrpSpPr>
      <p:grpSpPr>
        <a:xfrm>
          <a:off x="0" y="0"/>
          <a:ext cx="0" cy="0"/>
          <a:chOff x="0" y="0"/>
          <a:chExt cx="0" cy="0"/>
        </a:xfrm>
      </p:grpSpPr>
      <p:sp>
        <p:nvSpPr>
          <p:cNvPr id="331" name="Google Shape;331;g1175dda1020_0_177: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1175dda1020_0_17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PhAnim="0" showMasterSp="0">
  <p:cSld>
    <p:spTree>
      <p:nvGrpSpPr>
        <p:cNvPr id="338" name="Shape 338"/>
        <p:cNvGrpSpPr/>
        <p:nvPr/>
      </p:nvGrpSpPr>
      <p:grpSpPr>
        <a:xfrm>
          <a:off x="0" y="0"/>
          <a:ext cx="0" cy="0"/>
          <a:chOff x="0" y="0"/>
          <a:chExt cx="0" cy="0"/>
        </a:xfrm>
      </p:grpSpPr>
      <p:sp>
        <p:nvSpPr>
          <p:cNvPr id="339" name="Google Shape;339;g1175dda1020_0_184: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 name="Google Shape;340;g1175dda1020_0_184: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PhAnim="0" showMasterSp="0">
  <p:cSld>
    <p:spTree>
      <p:nvGrpSpPr>
        <p:cNvPr id="346" name="Shape 346"/>
        <p:cNvGrpSpPr/>
        <p:nvPr/>
      </p:nvGrpSpPr>
      <p:grpSpPr>
        <a:xfrm>
          <a:off x="0" y="0"/>
          <a:ext cx="0" cy="0"/>
          <a:chOff x="0" y="0"/>
          <a:chExt cx="0" cy="0"/>
        </a:xfrm>
      </p:grpSpPr>
      <p:sp>
        <p:nvSpPr>
          <p:cNvPr id="347" name="Google Shape;347;g1175dda1020_0_192: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8" name="Google Shape;348;g1175dda1020_0_19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PhAnim="0" showMasterSp="0">
  <p:cSld>
    <p:spTree>
      <p:nvGrpSpPr>
        <p:cNvPr id="353" name="Shape 353"/>
        <p:cNvGrpSpPr/>
        <p:nvPr/>
      </p:nvGrpSpPr>
      <p:grpSpPr>
        <a:xfrm>
          <a:off x="0" y="0"/>
          <a:ext cx="0" cy="0"/>
          <a:chOff x="0" y="0"/>
          <a:chExt cx="0" cy="0"/>
        </a:xfrm>
      </p:grpSpPr>
      <p:sp>
        <p:nvSpPr>
          <p:cNvPr id="354" name="Google Shape;354;g1175dda1020_0_202: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 name="Google Shape;355;g1175dda1020_0_20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90204"/>
              <a:buNone/>
            </a:pPr>
            <a:r>
              <a:rPr lang="en-US"/>
              <a:t>diklasifikasikan ke kelas 0 atau tidak terkena penyakit stroke. Jika hasil output neuron lebih kecil dari 0.5 , maka data tersebut masuk ke dalam kelas 0, yaitu tidak terkena penyakit stroke, namun jika hasil output menunjukkan angka lebih besar sama dengan 0.5, maka data tersebut masuk ke dalam kelas 1, yang artinya terkena</a:t>
            </a:r>
            <a:endParaRPr lang="en-US"/>
          </a:p>
          <a:p>
            <a:pPr marL="0" lvl="0" indent="0" algn="l" rtl="0">
              <a:spcBef>
                <a:spcPts val="0"/>
              </a:spcBef>
              <a:spcAft>
                <a:spcPts val="0"/>
              </a:spcAft>
              <a:buClr>
                <a:schemeClr val="dk1"/>
              </a:buClr>
              <a:buSzPts val="1100"/>
              <a:buFont typeface="Arial" panose="020B0604020202090204"/>
              <a:buNone/>
            </a:pPr>
            <a:r>
              <a:rPr lang="en-US"/>
              <a:t>penyakit stroke</a:t>
            </a:r>
            <a:endParaRPr lang="en-US"/>
          </a:p>
          <a:p>
            <a:pPr marL="0" lvl="0" indent="0" algn="l" rtl="0">
              <a:spcBef>
                <a:spcPts val="0"/>
              </a:spcBef>
              <a:spcAft>
                <a:spcPts val="0"/>
              </a:spcAft>
              <a:buNone/>
            </a:p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PhAnim="0" showMasterSp="0">
  <p:cSld>
    <p:spTree>
      <p:nvGrpSpPr>
        <p:cNvPr id="360" name="Shape 360"/>
        <p:cNvGrpSpPr/>
        <p:nvPr/>
      </p:nvGrpSpPr>
      <p:grpSpPr>
        <a:xfrm>
          <a:off x="0" y="0"/>
          <a:ext cx="0" cy="0"/>
          <a:chOff x="0" y="0"/>
          <a:chExt cx="0" cy="0"/>
        </a:xfrm>
      </p:grpSpPr>
      <p:sp>
        <p:nvSpPr>
          <p:cNvPr id="361" name="Google Shape;361;g1175dda1020_0_219: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2" name="Google Shape;362;g1175dda1020_0_219: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PhAnim="0" showMasterSp="0">
  <p:cSld>
    <p:spTree>
      <p:nvGrpSpPr>
        <p:cNvPr id="367" name="Shape 367"/>
        <p:cNvGrpSpPr/>
        <p:nvPr/>
      </p:nvGrpSpPr>
      <p:grpSpPr>
        <a:xfrm>
          <a:off x="0" y="0"/>
          <a:ext cx="0" cy="0"/>
          <a:chOff x="0" y="0"/>
          <a:chExt cx="0" cy="0"/>
        </a:xfrm>
      </p:grpSpPr>
      <p:sp>
        <p:nvSpPr>
          <p:cNvPr id="368" name="Google Shape;368;g1175dda1020_0_228: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9" name="Google Shape;369;g1175dda1020_0_228: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PhAnim="0" showMasterSp="0">
  <p:cSld>
    <p:spTree>
      <p:nvGrpSpPr>
        <p:cNvPr id="375" name="Shape 375"/>
        <p:cNvGrpSpPr/>
        <p:nvPr/>
      </p:nvGrpSpPr>
      <p:grpSpPr>
        <a:xfrm>
          <a:off x="0" y="0"/>
          <a:ext cx="0" cy="0"/>
          <a:chOff x="0" y="0"/>
          <a:chExt cx="0" cy="0"/>
        </a:xfrm>
      </p:grpSpPr>
      <p:sp>
        <p:nvSpPr>
          <p:cNvPr id="376" name="Google Shape;376;g1175dda1020_0_237: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 name="Google Shape;377;g1175dda1020_0_23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PhAnim="0" showMasterSp="0">
  <p:cSld>
    <p:spTree>
      <p:nvGrpSpPr>
        <p:cNvPr id="383" name="Shape 383"/>
        <p:cNvGrpSpPr/>
        <p:nvPr/>
      </p:nvGrpSpPr>
      <p:grpSpPr>
        <a:xfrm>
          <a:off x="0" y="0"/>
          <a:ext cx="0" cy="0"/>
          <a:chOff x="0" y="0"/>
          <a:chExt cx="0" cy="0"/>
        </a:xfrm>
      </p:grpSpPr>
      <p:sp>
        <p:nvSpPr>
          <p:cNvPr id="384" name="Google Shape;384;g1175dda1020_0_244: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5" name="Google Shape;385;g1175dda1020_0_244: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83" name="Shape 83"/>
        <p:cNvGrpSpPr/>
        <p:nvPr/>
      </p:nvGrpSpPr>
      <p:grpSpPr>
        <a:xfrm>
          <a:off x="0" y="0"/>
          <a:ext cx="0" cy="0"/>
          <a:chOff x="0" y="0"/>
          <a:chExt cx="0" cy="0"/>
        </a:xfrm>
      </p:grpSpPr>
      <p:sp>
        <p:nvSpPr>
          <p:cNvPr id="84" name="Google Shape;84;g1177e2c0665_1_68: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1177e2c0665_1_68: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Dropout digunakan untuk mengatasi kelemahan DNN, yaitu mudah overfitting </a:t>
            </a:r>
            <a:endParaRPr lang="en-US"/>
          </a:p>
          <a:p>
            <a:pPr marL="0" lvl="0" indent="0" algn="l" rtl="0">
              <a:spcBef>
                <a:spcPts val="0"/>
              </a:spcBef>
              <a:spcAft>
                <a:spcPts val="0"/>
              </a:spcAft>
              <a:buNone/>
            </a:pPr>
          </a:p>
          <a:p>
            <a:pPr marL="0" lvl="0" indent="0" algn="l" rtl="0">
              <a:spcBef>
                <a:spcPts val="0"/>
              </a:spcBef>
              <a:spcAft>
                <a:spcPts val="0"/>
              </a:spcAft>
              <a:buNone/>
            </a:pPr>
            <a:r>
              <a:rPr lang="en-US"/>
              <a:t>CSL dan probability tuning digunakan krn dataset bersifat imbalance</a:t>
            </a:r>
            <a:endParaRPr lang="en-US"/>
          </a:p>
          <a:p>
            <a:pPr marL="0" lvl="0" indent="0" algn="l" rtl="0">
              <a:spcBef>
                <a:spcPts val="0"/>
              </a:spcBef>
              <a:spcAft>
                <a:spcPts val="0"/>
              </a:spcAft>
              <a:buNone/>
            </a:pPr>
          </a:p>
          <a:p>
            <a:pPr marL="0" lvl="0" indent="0" algn="l" rtl="0">
              <a:spcBef>
                <a:spcPts val="0"/>
              </a:spcBef>
              <a:spcAft>
                <a:spcPts val="0"/>
              </a:spcAft>
              <a:buNone/>
            </a:pPr>
            <a:r>
              <a:rPr lang="en-US"/>
              <a:t>catatan (kalo ditanya):</a:t>
            </a:r>
            <a:endParaRPr lang="en-US"/>
          </a:p>
          <a:p>
            <a:pPr marL="0" lvl="0" indent="0" algn="l" rtl="0">
              <a:spcBef>
                <a:spcPts val="0"/>
              </a:spcBef>
              <a:spcAft>
                <a:spcPts val="0"/>
              </a:spcAft>
              <a:buNone/>
            </a:pPr>
            <a:r>
              <a:rPr lang="en-US"/>
              <a:t>ide dropout muncul dari:</a:t>
            </a:r>
            <a:endParaRPr lang="en-US"/>
          </a:p>
          <a:p>
            <a:pPr marL="0" lvl="0" indent="0" algn="l" rtl="0">
              <a:spcBef>
                <a:spcPts val="0"/>
              </a:spcBef>
              <a:spcAft>
                <a:spcPts val="0"/>
              </a:spcAft>
              <a:buNone/>
            </a:pPr>
            <a:r>
              <a:rPr lang="en-US"/>
              <a:t>[10] Christian Garbin dkk,”dropout vs batch normalization”</a:t>
            </a:r>
            <a:endParaRPr lang="en-US"/>
          </a:p>
          <a:p>
            <a:pPr marL="0" lvl="0" indent="0" algn="l" rtl="0">
              <a:spcBef>
                <a:spcPts val="0"/>
              </a:spcBef>
              <a:spcAft>
                <a:spcPts val="0"/>
              </a:spcAft>
              <a:buNone/>
            </a:pPr>
            <a:r>
              <a:rPr lang="en-US"/>
              <a:t>[11] Nitish Srivastava dkk 2014  -&gt; paper yg ngenalin dropout</a:t>
            </a:r>
            <a:endParaRPr lang="en-US"/>
          </a:p>
          <a:p>
            <a:pPr marL="0" lvl="0" indent="0" algn="l" rtl="0">
              <a:spcBef>
                <a:spcPts val="0"/>
              </a:spcBef>
              <a:spcAft>
                <a:spcPts val="0"/>
              </a:spcAft>
              <a:buNone/>
            </a:pPr>
          </a:p>
          <a:p>
            <a:pPr marL="0" lvl="0" indent="0" algn="l" rtl="0">
              <a:spcBef>
                <a:spcPts val="0"/>
              </a:spcBef>
              <a:spcAft>
                <a:spcPts val="0"/>
              </a:spcAft>
              <a:buNone/>
            </a:pPr>
            <a:r>
              <a:rPr lang="en-US"/>
              <a:t>overfitting artinya: model terlalu mempelajari dataset training dg baik, termaksud noise pd dataset training, sehingga tidak mampu beradaptasi dengan data yang baru</a:t>
            </a:r>
            <a:endParaRPr lang="en-US"/>
          </a:p>
          <a:p>
            <a:pPr marL="0" lvl="0" indent="0" algn="l" rtl="0">
              <a:spcBef>
                <a:spcPts val="0"/>
              </a:spcBef>
              <a:spcAft>
                <a:spcPts val="0"/>
              </a:spcAft>
              <a:buNone/>
            </a:pPr>
            <a:r>
              <a:rPr lang="en-US"/>
              <a:t>Kelemahan DNN overfitting -&gt; </a:t>
            </a:r>
            <a:endParaRPr lang="en-US"/>
          </a:p>
          <a:p>
            <a:pPr marL="457200" lvl="0" indent="-298450" algn="l" rtl="0">
              <a:spcBef>
                <a:spcPts val="0"/>
              </a:spcBef>
              <a:spcAft>
                <a:spcPts val="0"/>
              </a:spcAft>
              <a:buClr>
                <a:schemeClr val="dk1"/>
              </a:buClr>
              <a:buSzPts val="1100"/>
              <a:buChar char="●"/>
            </a:pPr>
            <a:r>
              <a:rPr lang="en-US">
                <a:solidFill>
                  <a:schemeClr val="dk1"/>
                </a:solidFill>
              </a:rPr>
              <a:t>Jurnal: </a:t>
            </a:r>
            <a:r>
              <a:rPr lang="en-US" sz="1000">
                <a:solidFill>
                  <a:schemeClr val="dk1"/>
                </a:solidFill>
                <a:highlight>
                  <a:schemeClr val="lt1"/>
                </a:highlight>
              </a:rPr>
              <a:t>The outcome in patients with brain stroke: A deep learning neural network modeling | Nasrin Someeh, et al. | 2020</a:t>
            </a:r>
            <a:r>
              <a:rPr lang="en-US">
                <a:solidFill>
                  <a:schemeClr val="dk1"/>
                </a:solidFill>
              </a:rPr>
              <a:t> </a:t>
            </a:r>
            <a:endParaRPr>
              <a:solidFill>
                <a:schemeClr val="dk1"/>
              </a:solidFill>
            </a:endParaRPr>
          </a:p>
          <a:p>
            <a:pPr marL="457200" lvl="0" indent="-298450" algn="l" rtl="0">
              <a:spcBef>
                <a:spcPts val="0"/>
              </a:spcBef>
              <a:spcAft>
                <a:spcPts val="0"/>
              </a:spcAft>
              <a:buClr>
                <a:schemeClr val="dk1"/>
              </a:buClr>
              <a:buSzPts val="1100"/>
              <a:buChar char="●"/>
            </a:pPr>
            <a:r>
              <a:rPr lang="en-US">
                <a:solidFill>
                  <a:schemeClr val="dk1"/>
                </a:solidFill>
              </a:rPr>
              <a:t>Jurnal: </a:t>
            </a:r>
            <a:r>
              <a:rPr lang="en-US" sz="1000">
                <a:solidFill>
                  <a:schemeClr val="dk1"/>
                </a:solidFill>
                <a:highlight>
                  <a:schemeClr val="lt1"/>
                </a:highlight>
              </a:rPr>
              <a:t>Reduction of Overfitting in Diabetes Prediction Using  Deep Learning Neural Network | Akm Ashiquzzaman, et al. | 2017 </a:t>
            </a:r>
            <a:endParaRPr sz="1000">
              <a:solidFill>
                <a:schemeClr val="dk1"/>
              </a:solidFill>
              <a:highlight>
                <a:schemeClr val="lt1"/>
              </a:highlight>
            </a:endParaRPr>
          </a:p>
          <a:p>
            <a:pPr marL="0" lvl="0" indent="0" algn="l" rtl="0">
              <a:spcBef>
                <a:spcPts val="0"/>
              </a:spcBef>
              <a:spcAft>
                <a:spcPts val="0"/>
              </a:spcAft>
              <a:buNone/>
            </a:pPr>
            <a:endParaRPr sz="1000">
              <a:solidFill>
                <a:schemeClr val="dk1"/>
              </a:solidFill>
              <a:highlight>
                <a:schemeClr val="lt1"/>
              </a:highlight>
            </a:endParaRPr>
          </a:p>
          <a:p>
            <a:pPr marL="0" lvl="0" indent="0" algn="l" rtl="0">
              <a:spcBef>
                <a:spcPts val="0"/>
              </a:spcBef>
              <a:spcAft>
                <a:spcPts val="0"/>
              </a:spcAft>
              <a:buNone/>
            </a:pPr>
            <a:endParaRPr sz="1000">
              <a:solidFill>
                <a:schemeClr val="dk1"/>
              </a:solidFill>
              <a:highlight>
                <a:schemeClr val="lt1"/>
              </a:highlight>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PhAnim="0" showMasterSp="0">
  <p:cSld>
    <p:spTree>
      <p:nvGrpSpPr>
        <p:cNvPr id="391" name="Shape 391"/>
        <p:cNvGrpSpPr/>
        <p:nvPr/>
      </p:nvGrpSpPr>
      <p:grpSpPr>
        <a:xfrm>
          <a:off x="0" y="0"/>
          <a:ext cx="0" cy="0"/>
          <a:chOff x="0" y="0"/>
          <a:chExt cx="0" cy="0"/>
        </a:xfrm>
      </p:grpSpPr>
      <p:sp>
        <p:nvSpPr>
          <p:cNvPr id="392" name="Google Shape;392;g1175dda1020_0_251: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3" name="Google Shape;393;g1175dda1020_0_25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PhAnim="0" showMasterSp="0">
  <p:cSld>
    <p:spTree>
      <p:nvGrpSpPr>
        <p:cNvPr id="399" name="Shape 399"/>
        <p:cNvGrpSpPr/>
        <p:nvPr/>
      </p:nvGrpSpPr>
      <p:grpSpPr>
        <a:xfrm>
          <a:off x="0" y="0"/>
          <a:ext cx="0" cy="0"/>
          <a:chOff x="0" y="0"/>
          <a:chExt cx="0" cy="0"/>
        </a:xfrm>
      </p:grpSpPr>
      <p:sp>
        <p:nvSpPr>
          <p:cNvPr id="400" name="Google Shape;400;g1175dda1020_0_26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1" name="Google Shape;401;g1175dda1020_0_26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PhAnim="0" showMasterSp="0">
  <p:cSld>
    <p:spTree>
      <p:nvGrpSpPr>
        <p:cNvPr id="406" name="Shape 406"/>
        <p:cNvGrpSpPr/>
        <p:nvPr/>
      </p:nvGrpSpPr>
      <p:grpSpPr>
        <a:xfrm>
          <a:off x="0" y="0"/>
          <a:ext cx="0" cy="0"/>
          <a:chOff x="0" y="0"/>
          <a:chExt cx="0" cy="0"/>
        </a:xfrm>
      </p:grpSpPr>
      <p:sp>
        <p:nvSpPr>
          <p:cNvPr id="407" name="Google Shape;407;g1175dda1020_0_267: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8" name="Google Shape;408;g1175dda1020_0_26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diklasifikasikan ke kelas 0 atau tidak terkena penyakit stroke. Jika hasil output neuron lebih kecil dari 0.5 , maka data tersebut masuk ke dalam kelas 0, yaitu tidak terkena penyakit stroke, namun jika hasil output menunjukkan angka lebih besar sama dengan 0.5, maka data tersebut masuk ke dalam kelas 1, yang artinya terkena</a:t>
            </a:r>
            <a:endParaRPr lang="en-US"/>
          </a:p>
          <a:p>
            <a:pPr marL="0" lvl="0" indent="0" algn="l" rtl="0">
              <a:spcBef>
                <a:spcPts val="0"/>
              </a:spcBef>
              <a:spcAft>
                <a:spcPts val="0"/>
              </a:spcAft>
              <a:buNone/>
            </a:pPr>
            <a:r>
              <a:rPr lang="en-US"/>
              <a:t>penyakit stroke</a:t>
            </a:r>
            <a:endParaRPr lang="en-US"/>
          </a:p>
          <a:p>
            <a:pPr marL="0" lvl="0" indent="0" algn="l" rtl="0">
              <a:spcBef>
                <a:spcPts val="0"/>
              </a:spcBef>
              <a:spcAft>
                <a:spcPts val="0"/>
              </a:spcAft>
              <a:buNone/>
            </a:p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PhAnim="0" showMasterSp="0">
  <p:cSld>
    <p:spTree>
      <p:nvGrpSpPr>
        <p:cNvPr id="413" name="Shape 413"/>
        <p:cNvGrpSpPr/>
        <p:nvPr/>
      </p:nvGrpSpPr>
      <p:grpSpPr>
        <a:xfrm>
          <a:off x="0" y="0"/>
          <a:ext cx="0" cy="0"/>
          <a:chOff x="0" y="0"/>
          <a:chExt cx="0" cy="0"/>
        </a:xfrm>
      </p:grpSpPr>
      <p:sp>
        <p:nvSpPr>
          <p:cNvPr id="414" name="Google Shape;414;g1175dda1020_0_276: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 name="Google Shape;415;g1175dda1020_0_276: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Pada perhitungan di atas, dikarenakan output neural network yang dipakai hanya 1 buah, maka hasil cost dari kesalahan klasifikasi jika dinormalisasi pasti akan menghasilkan angka 1. Jika output neural network lebih dari 1, maka hasil normalisasi akan lebih terlihat. Hasil cost ini akan dibandingkan dengan output dari weight neural network lainnya dan akan diambil nilai yang terbesar sebagai nilai cost-sensitive learning.</a:t>
            </a:r>
            <a:endParaRPr 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PhAnim="0" showMasterSp="0">
  <p:cSld>
    <p:spTree>
      <p:nvGrpSpPr>
        <p:cNvPr id="419" name="Shape 419"/>
        <p:cNvGrpSpPr/>
        <p:nvPr/>
      </p:nvGrpSpPr>
      <p:grpSpPr>
        <a:xfrm>
          <a:off x="0" y="0"/>
          <a:ext cx="0" cy="0"/>
          <a:chOff x="0" y="0"/>
          <a:chExt cx="0" cy="0"/>
        </a:xfrm>
      </p:grpSpPr>
      <p:sp>
        <p:nvSpPr>
          <p:cNvPr id="420" name="Google Shape;420;g113fef280eb_0_74: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g113fef280eb_0_74: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solidFill>
                  <a:schemeClr val="dk1"/>
                </a:solidFill>
              </a:rPr>
              <a:t>[1] Kementerian Kesehatan Republik Indonesia, ”Infodatin Pusat Data dan Informasi Kementerian Kesehatan RI Stroke Don’t Be The One”, Kementerian Kesehatan Republik Indonesia, 2019. [Online]. Available: https://pusdatin.kemkes.go.id/resources/download/pusdatin/infodatin/infodatinstroke-dont-be-the-one.pdf. [Accessed: Oct 9, 2021]</a:t>
            </a:r>
            <a:endParaRPr>
              <a:solidFill>
                <a:schemeClr val="dk1"/>
              </a:solidFill>
            </a:endParaRPr>
          </a:p>
          <a:p>
            <a:pPr marL="0" lvl="0" indent="0" algn="l" rtl="0">
              <a:spcBef>
                <a:spcPts val="0"/>
              </a:spcBef>
              <a:spcAft>
                <a:spcPts val="0"/>
              </a:spcAft>
              <a:buNone/>
            </a:pPr>
            <a:r>
              <a:rPr lang="en-US">
                <a:solidFill>
                  <a:schemeClr val="dk1"/>
                </a:solidFill>
              </a:rPr>
              <a:t>[4] Maya B S and Asha T, ”Predictive Model for Brain Stroke in CT using Deep Neural Network”, International Journal of Recent Technology and Engineering (IJRTE), vol. 9, no. 1, pp. 2011-2017, 2020. </a:t>
            </a:r>
            <a:endParaRPr>
              <a:solidFill>
                <a:schemeClr val="dk1"/>
              </a:solidFill>
            </a:endParaRPr>
          </a:p>
          <a:p>
            <a:pPr marL="0" lvl="0" indent="0" algn="l" rtl="0">
              <a:spcBef>
                <a:spcPts val="0"/>
              </a:spcBef>
              <a:spcAft>
                <a:spcPts val="0"/>
              </a:spcAft>
              <a:buNone/>
            </a:pPr>
            <a:r>
              <a:rPr lang="en-US">
                <a:solidFill>
                  <a:schemeClr val="dk1"/>
                </a:solidFill>
              </a:rPr>
              <a:t>[7] N. Someeh, M. A. Jafarabadi, S. M. Shamshirgaran, F. Farzipoor, ”The outcome in patients with brain stroke: A deep learning neural network modeling,” Journal of Research in Medical Sciences, vol. 25, no. 1, pp. 1-7, 2020.</a:t>
            </a:r>
            <a:endParaRPr>
              <a:solidFill>
                <a:schemeClr val="dk1"/>
              </a:solidFill>
            </a:endParaRPr>
          </a:p>
          <a:p>
            <a:pPr marL="0" lvl="0" indent="0" algn="l" rtl="0">
              <a:spcBef>
                <a:spcPts val="0"/>
              </a:spcBef>
              <a:spcAft>
                <a:spcPts val="0"/>
              </a:spcAft>
              <a:buNone/>
            </a:pPr>
            <a:r>
              <a:rPr lang="en-US">
                <a:solidFill>
                  <a:schemeClr val="dk1"/>
                </a:solidFill>
              </a:rPr>
              <a:t>[8] S. Cheon, J. Kim, and J. Lim, ”The Use of Deep Learning to Predict Stroke Patient Mortality,” International Journal of Environmental Research and Public Health, vol. 16, no. 11, 2019. </a:t>
            </a:r>
            <a:endParaRPr>
              <a:solidFill>
                <a:schemeClr val="dk1"/>
              </a:solidFill>
            </a:endParaRPr>
          </a:p>
          <a:p>
            <a:pPr marL="0" lvl="0" indent="0" algn="l" rtl="0">
              <a:spcBef>
                <a:spcPts val="0"/>
              </a:spcBef>
              <a:spcAft>
                <a:spcPts val="0"/>
              </a:spcAft>
              <a:buNone/>
            </a:pPr>
            <a:r>
              <a:rPr lang="en-US">
                <a:solidFill>
                  <a:schemeClr val="dk1"/>
                </a:solidFill>
              </a:rPr>
              <a:t>[12] C. Chugh, ”Acute Ischemic Stroke: Management Approach” Indian Journal of Critical Care Medicine, vol. 23, pp. S140–S146, 2019.</a:t>
            </a:r>
            <a:endParaRPr>
              <a:solidFill>
                <a:schemeClr val="dk1"/>
              </a:solidFill>
            </a:endParaRPr>
          </a:p>
          <a:p>
            <a:pPr marL="0" lvl="0" indent="0" algn="l" rtl="0">
              <a:spcBef>
                <a:spcPts val="0"/>
              </a:spcBef>
              <a:spcAft>
                <a:spcPts val="0"/>
              </a:spcAft>
              <a:buNone/>
            </a:pPr>
            <a:r>
              <a:rPr lang="en-US">
                <a:solidFill>
                  <a:schemeClr val="dk1"/>
                </a:solidFill>
              </a:rPr>
              <a:t>[13] A. K. Boehme, C. Esenwa, and M. S.V. Elkind, ”Stroke Risk Factors, Genetics, and Prevention” Circulation Research, vol. 120, no. 3 pp.472-495, 2017.</a:t>
            </a:r>
            <a:endParaRPr>
              <a:solidFill>
                <a:schemeClr val="dk1"/>
              </a:solidFill>
            </a:endParaRPr>
          </a:p>
          <a:p>
            <a:pPr marL="0" lvl="0" indent="0" algn="l" rtl="0">
              <a:spcBef>
                <a:spcPts val="0"/>
              </a:spcBef>
              <a:spcAft>
                <a:spcPts val="0"/>
              </a:spcAft>
              <a:buNone/>
            </a:pPr>
            <a:r>
              <a:rPr lang="en-US">
                <a:solidFill>
                  <a:schemeClr val="dk1"/>
                </a:solidFill>
              </a:rPr>
              <a:t>[14] J. Grus, Data Science from Scratch, O’Reilly Media, Inc, 2015.  </a:t>
            </a:r>
            <a:endParaRPr>
              <a:solidFill>
                <a:schemeClr val="dk1"/>
              </a:solidFill>
            </a:endParaRPr>
          </a:p>
          <a:p>
            <a:pPr marL="0" lvl="0" indent="0" algn="l" rtl="0">
              <a:spcBef>
                <a:spcPts val="0"/>
              </a:spcBef>
              <a:spcAft>
                <a:spcPts val="0"/>
              </a:spcAft>
              <a:buNone/>
            </a:pPr>
            <a:r>
              <a:rPr lang="en-US">
                <a:solidFill>
                  <a:schemeClr val="dk1"/>
                </a:solidFill>
              </a:rPr>
              <a:t>[16] S. Haykin, Neural Networks and Learning Machines Third Edition, Pearson, 2009.</a:t>
            </a:r>
            <a:endParaRPr>
              <a:solidFill>
                <a:schemeClr val="dk1"/>
              </a:solidFill>
            </a:endParaRPr>
          </a:p>
          <a:p>
            <a:pPr marL="0" lvl="0" indent="0" algn="l" rtl="0">
              <a:spcBef>
                <a:spcPts val="0"/>
              </a:spcBef>
              <a:spcAft>
                <a:spcPts val="0"/>
              </a:spcAft>
              <a:buNone/>
            </a:pPr>
            <a:r>
              <a:rPr lang="en-US">
                <a:solidFill>
                  <a:schemeClr val="dk1"/>
                </a:solidFill>
              </a:rPr>
              <a:t>[18] J. Brownlee. ”Cost-Sensitive Learning for Imbalanced Classification”. Machine Learning Mastery. 2020. [Online]. Available: https://machinelearningmastery.com/cost-sensitive-learning-for-imbalancedclassification/. [Accessed: Jan 30, 2022]</a:t>
            </a:r>
            <a:endParaRPr>
              <a:solidFill>
                <a:schemeClr val="dk1"/>
              </a:solidFill>
            </a:endParaRPr>
          </a:p>
          <a:p>
            <a:pPr marL="0" lvl="0" indent="0" algn="l" rtl="0">
              <a:spcBef>
                <a:spcPts val="0"/>
              </a:spcBef>
              <a:spcAft>
                <a:spcPts val="0"/>
              </a:spcAft>
              <a:buNone/>
            </a:pPr>
            <a:r>
              <a:rPr lang="en-US">
                <a:solidFill>
                  <a:schemeClr val="dk1"/>
                </a:solidFill>
              </a:rPr>
              <a:t>[19] A. Fernandez, S. Garcia, M. Galar, R. C. Prati, B Krawczyk, and F. Herrera, ”Learning from Imbalanced Data Sets,” Springer, 2014</a:t>
            </a:r>
            <a:endParaRPr>
              <a:solidFill>
                <a:schemeClr val="dk1"/>
              </a:solidFill>
            </a:endParaRPr>
          </a:p>
          <a:p>
            <a:pPr marL="0" lvl="0" indent="0" algn="l" rtl="0">
              <a:spcBef>
                <a:spcPts val="0"/>
              </a:spcBef>
              <a:spcAft>
                <a:spcPts val="0"/>
              </a:spcAft>
              <a:buNone/>
            </a:pPr>
            <a:r>
              <a:rPr lang="en-US">
                <a:solidFill>
                  <a:schemeClr val="dk1"/>
                </a:solidFill>
              </a:rPr>
              <a:t>[20]  K. Munir, H. Elahi, A. Ayub, F. Frezza, A. Rizzi, ”Cancer Diagnosis Using Deep Learning: A Bibliographic Review,” Cancers, vol. 11, no. 9, pp. 1235, 2019. </a:t>
            </a:r>
            <a:endParaRPr>
              <a:solidFill>
                <a:schemeClr val="dk1"/>
              </a:solidFill>
            </a:endParaRPr>
          </a:p>
          <a:p>
            <a:pPr marL="0" lvl="0" indent="0" algn="l" rtl="0">
              <a:spcBef>
                <a:spcPts val="0"/>
              </a:spcBef>
              <a:spcAft>
                <a:spcPts val="0"/>
              </a:spcAft>
              <a:buNone/>
            </a:pPr>
            <a:r>
              <a:rPr lang="en-US">
                <a:solidFill>
                  <a:schemeClr val="dk1"/>
                </a:solidFill>
              </a:rPr>
              <a:t>[21] Y. Ma, H. He., Imbalanced Learning: Foundations, Algorithms, and Applications 1st Edition, Wiley, 2013.</a:t>
            </a:r>
            <a:endParaRPr>
              <a:solidFill>
                <a:schemeClr val="dk1"/>
              </a:solidFill>
            </a:endParaRPr>
          </a:p>
          <a:p>
            <a:pPr marL="0" lvl="0" indent="0" algn="l" rtl="0">
              <a:spcBef>
                <a:spcPts val="0"/>
              </a:spcBef>
              <a:spcAft>
                <a:spcPts val="0"/>
              </a:spcAft>
              <a:buNone/>
            </a:pPr>
            <a:r>
              <a:rPr lang="en-US">
                <a:solidFill>
                  <a:schemeClr val="dk1"/>
                </a:solidFill>
              </a:rPr>
              <a:t>[24] A. Ashiquzzaman, A. K. Tushar, M. R. Islam, D. S. K. Im, J. H. Park, D. S. Lim, and J. Kim, ”Reduction of Overfitting in Diabetes Prediction Using Deep Learning Neural Network,” IT Convergence and Security, pp. 35-43, 2017.</a:t>
            </a:r>
            <a:endParaRPr>
              <a:solidFill>
                <a:schemeClr val="dk1"/>
              </a:solidFill>
            </a:endParaRPr>
          </a:p>
          <a:p>
            <a:pPr marL="0" lvl="0" indent="0" algn="l" rtl="0">
              <a:spcBef>
                <a:spcPts val="0"/>
              </a:spcBef>
              <a:spcAft>
                <a:spcPts val="0"/>
              </a:spcAft>
              <a:buNone/>
            </a:pPr>
            <a:r>
              <a:rPr lang="en-US">
                <a:solidFill>
                  <a:schemeClr val="dk1"/>
                </a:solidFill>
              </a:rPr>
              <a:t>[25] dr. Tania Savitri. Hello Sehat. ”Awas, Ini Akibatnya Jika Gula Darah Anda Terlalu Tinggi”. 2022. [Online]. Available at: https://hellosehat.com/diabetes/akibat-gula-darah-tinggi/. [Accessed: Feb. 10, 2022]. </a:t>
            </a:r>
            <a:endParaRPr>
              <a:solidFill>
                <a:schemeClr val="dk1"/>
              </a:solidFill>
            </a:endParaRPr>
          </a:p>
          <a:p>
            <a:pPr marL="0" lvl="0" indent="0" algn="l" rtl="0">
              <a:spcBef>
                <a:spcPts val="0"/>
              </a:spcBef>
              <a:spcAft>
                <a:spcPts val="0"/>
              </a:spcAft>
              <a:buClr>
                <a:schemeClr val="dk1"/>
              </a:buClr>
              <a:buSzPts val="1100"/>
              <a:buFont typeface="Arial" panose="020B0604020202090204"/>
              <a:buNone/>
            </a:pPr>
            <a:r>
              <a:rPr lang="en-US">
                <a:solidFill>
                  <a:schemeClr val="dk1"/>
                </a:solidFill>
              </a:rPr>
              <a:t>[26] National Heart, Lung, and Blood Institute. ”Body Mass Index Table”. [Online]. Available at: https://www.nhlbi.nih.gov/health/educational/lose wt/BMI/bmi tbl.pdf. [Accessed: Feb. 10, 2022].</a:t>
            </a:r>
            <a:endParaRPr>
              <a:solidFill>
                <a:schemeClr val="dk1"/>
              </a:solidFill>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PhAnim="0" showMasterSp="0">
  <p:cSld>
    <p:spTree>
      <p:nvGrpSpPr>
        <p:cNvPr id="425" name="Shape 425"/>
        <p:cNvGrpSpPr/>
        <p:nvPr/>
      </p:nvGrpSpPr>
      <p:grpSpPr>
        <a:xfrm>
          <a:off x="0" y="0"/>
          <a:ext cx="0" cy="0"/>
          <a:chOff x="0" y="0"/>
          <a:chExt cx="0" cy="0"/>
        </a:xfrm>
      </p:grpSpPr>
      <p:sp>
        <p:nvSpPr>
          <p:cNvPr id="426" name="Google Shape;426;g113fef280eb_0_79: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7" name="Google Shape;427;g113fef280eb_0_79: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solidFill>
                  <a:schemeClr val="dk1"/>
                </a:solidFill>
              </a:rPr>
              <a:t>[1] Kementerian Kesehatan Republik Indonesia, ”Infodatin Pusat Data dan Informasi Kementerian Kesehatan RI Stroke Don’t Be The One”, Kementerian Kesehatan Republik Indonesia, 2019. [Online]. Available: https://pusdatin.kemkes.go.id/resources/download/pusdatin/infodatin/infodatinstroke-dont-be-the-one.pdf. [Accessed: Oct 9, 2021]</a:t>
            </a:r>
            <a:endParaRPr>
              <a:solidFill>
                <a:schemeClr val="dk1"/>
              </a:solidFill>
            </a:endParaRPr>
          </a:p>
          <a:p>
            <a:pPr marL="0" lvl="0" indent="0" algn="l" rtl="0">
              <a:spcBef>
                <a:spcPts val="0"/>
              </a:spcBef>
              <a:spcAft>
                <a:spcPts val="0"/>
              </a:spcAft>
              <a:buNone/>
            </a:pPr>
            <a:r>
              <a:rPr lang="en-US">
                <a:solidFill>
                  <a:schemeClr val="dk1"/>
                </a:solidFill>
              </a:rPr>
              <a:t>[4] Maya B S and Asha T, ”Predictive Model for Brain Stroke in CT using Deep Neural Network”, International Journal of Recent Technology and Engineering (IJRTE), vol. 9, no. 1, pp. 2011-2017, 2020. </a:t>
            </a:r>
            <a:endParaRPr>
              <a:solidFill>
                <a:schemeClr val="dk1"/>
              </a:solidFill>
            </a:endParaRPr>
          </a:p>
          <a:p>
            <a:pPr marL="0" lvl="0" indent="0" algn="l" rtl="0">
              <a:spcBef>
                <a:spcPts val="0"/>
              </a:spcBef>
              <a:spcAft>
                <a:spcPts val="0"/>
              </a:spcAft>
              <a:buNone/>
            </a:pPr>
            <a:r>
              <a:rPr lang="en-US">
                <a:solidFill>
                  <a:schemeClr val="dk1"/>
                </a:solidFill>
              </a:rPr>
              <a:t>[7] N. Someeh, M. A. Jafarabadi, S. M. Shamshirgaran, F. Farzipoor, ”The outcome in patients with brain stroke: A deep learning neural network modeling,” Journal of Research in Medical Sciences, vol. 25, no. 1, pp. 1-7, 2020.</a:t>
            </a:r>
            <a:endParaRPr>
              <a:solidFill>
                <a:schemeClr val="dk1"/>
              </a:solidFill>
            </a:endParaRPr>
          </a:p>
          <a:p>
            <a:pPr marL="0" lvl="0" indent="0" algn="l" rtl="0">
              <a:spcBef>
                <a:spcPts val="0"/>
              </a:spcBef>
              <a:spcAft>
                <a:spcPts val="0"/>
              </a:spcAft>
              <a:buNone/>
            </a:pPr>
            <a:r>
              <a:rPr lang="en-US">
                <a:solidFill>
                  <a:schemeClr val="dk1"/>
                </a:solidFill>
              </a:rPr>
              <a:t>[8] S. Cheon, J. Kim, and J. Lim, ”The Use of Deep Learning to Predict Stroke Patient Mortality,” International Journal of Environmental Research and Public Health, vol. 16, no. 11, 2019. </a:t>
            </a:r>
            <a:endParaRPr>
              <a:solidFill>
                <a:schemeClr val="dk1"/>
              </a:solidFill>
            </a:endParaRPr>
          </a:p>
          <a:p>
            <a:pPr marL="0" lvl="0" indent="0" algn="l" rtl="0">
              <a:spcBef>
                <a:spcPts val="0"/>
              </a:spcBef>
              <a:spcAft>
                <a:spcPts val="0"/>
              </a:spcAft>
              <a:buNone/>
            </a:pPr>
            <a:r>
              <a:rPr lang="en-US">
                <a:solidFill>
                  <a:schemeClr val="dk1"/>
                </a:solidFill>
              </a:rPr>
              <a:t>[12] C. Chugh, ”Acute Ischemic Stroke: Management Approach” Indian Journal of Critical Care Medicine, vol. 23, pp. S140–S146, 2019.</a:t>
            </a:r>
            <a:endParaRPr>
              <a:solidFill>
                <a:schemeClr val="dk1"/>
              </a:solidFill>
            </a:endParaRPr>
          </a:p>
          <a:p>
            <a:pPr marL="0" lvl="0" indent="0" algn="l" rtl="0">
              <a:spcBef>
                <a:spcPts val="0"/>
              </a:spcBef>
              <a:spcAft>
                <a:spcPts val="0"/>
              </a:spcAft>
              <a:buNone/>
            </a:pPr>
            <a:r>
              <a:rPr lang="en-US">
                <a:solidFill>
                  <a:schemeClr val="dk1"/>
                </a:solidFill>
              </a:rPr>
              <a:t>[13] A. K. Boehme, C. Esenwa, and M. S.V. Elkind, ”Stroke Risk Factors, Genetics, and Prevention” Circulation Research, vol. 120, no. 3 pp.472-495, 2017.</a:t>
            </a:r>
            <a:endParaRPr>
              <a:solidFill>
                <a:schemeClr val="dk1"/>
              </a:solidFill>
            </a:endParaRPr>
          </a:p>
          <a:p>
            <a:pPr marL="0" lvl="0" indent="0" algn="l" rtl="0">
              <a:spcBef>
                <a:spcPts val="0"/>
              </a:spcBef>
              <a:spcAft>
                <a:spcPts val="0"/>
              </a:spcAft>
              <a:buNone/>
            </a:pPr>
            <a:r>
              <a:rPr lang="en-US">
                <a:solidFill>
                  <a:schemeClr val="dk1"/>
                </a:solidFill>
              </a:rPr>
              <a:t>[14] J. Grus, Data Science from Scratch, O’Reilly Media, Inc, 2015.  </a:t>
            </a:r>
            <a:endParaRPr>
              <a:solidFill>
                <a:schemeClr val="dk1"/>
              </a:solidFill>
            </a:endParaRPr>
          </a:p>
          <a:p>
            <a:pPr marL="0" lvl="0" indent="0" algn="l" rtl="0">
              <a:spcBef>
                <a:spcPts val="0"/>
              </a:spcBef>
              <a:spcAft>
                <a:spcPts val="0"/>
              </a:spcAft>
              <a:buNone/>
            </a:pPr>
            <a:r>
              <a:rPr lang="en-US">
                <a:solidFill>
                  <a:schemeClr val="dk1"/>
                </a:solidFill>
              </a:rPr>
              <a:t>[16] S. Haykin, Neural Networks and Learning Machines Third Edition, Pearson, 2009.</a:t>
            </a:r>
            <a:endParaRPr>
              <a:solidFill>
                <a:schemeClr val="dk1"/>
              </a:solidFill>
            </a:endParaRPr>
          </a:p>
          <a:p>
            <a:pPr marL="0" lvl="0" indent="0" algn="l" rtl="0">
              <a:spcBef>
                <a:spcPts val="0"/>
              </a:spcBef>
              <a:spcAft>
                <a:spcPts val="0"/>
              </a:spcAft>
              <a:buNone/>
            </a:pPr>
            <a:r>
              <a:rPr lang="en-US">
                <a:solidFill>
                  <a:schemeClr val="dk1"/>
                </a:solidFill>
              </a:rPr>
              <a:t>[18] J. Brownlee. ”Cost-Sensitive Learning for Imbalanced Classification”. Machine Learning Mastery. 2020. [Online]. Available: https://machinelearningmastery.com/cost-sensitive-learning-for-imbalancedclassification/. [Accessed: Jan 30, 2022]</a:t>
            </a:r>
            <a:endParaRPr>
              <a:solidFill>
                <a:schemeClr val="dk1"/>
              </a:solidFill>
            </a:endParaRPr>
          </a:p>
          <a:p>
            <a:pPr marL="0" lvl="0" indent="0" algn="l" rtl="0">
              <a:spcBef>
                <a:spcPts val="0"/>
              </a:spcBef>
              <a:spcAft>
                <a:spcPts val="0"/>
              </a:spcAft>
              <a:buNone/>
            </a:pPr>
            <a:r>
              <a:rPr lang="en-US">
                <a:solidFill>
                  <a:schemeClr val="dk1"/>
                </a:solidFill>
              </a:rPr>
              <a:t>[19] A. Fernandez, S. Garcia, M. Galar, R. C. Prati, B Krawczyk, and F. Herrera, ”Learning from Imbalanced Data Sets,” Springer, 2014</a:t>
            </a:r>
            <a:endParaRPr>
              <a:solidFill>
                <a:schemeClr val="dk1"/>
              </a:solidFill>
            </a:endParaRPr>
          </a:p>
          <a:p>
            <a:pPr marL="0" lvl="0" indent="0" algn="l" rtl="0">
              <a:spcBef>
                <a:spcPts val="0"/>
              </a:spcBef>
              <a:spcAft>
                <a:spcPts val="0"/>
              </a:spcAft>
              <a:buNone/>
            </a:pPr>
            <a:r>
              <a:rPr lang="en-US">
                <a:solidFill>
                  <a:schemeClr val="dk1"/>
                </a:solidFill>
              </a:rPr>
              <a:t>[20]  K. Munir, H. Elahi, A. Ayub, F. Frezza, A. Rizzi, ”Cancer Diagnosis Using Deep Learning: A Bibliographic Review,” Cancers, vol. 11, no. 9, pp. 1235, 2019. </a:t>
            </a:r>
            <a:endParaRPr>
              <a:solidFill>
                <a:schemeClr val="dk1"/>
              </a:solidFill>
            </a:endParaRPr>
          </a:p>
          <a:p>
            <a:pPr marL="0" lvl="0" indent="0" algn="l" rtl="0">
              <a:spcBef>
                <a:spcPts val="0"/>
              </a:spcBef>
              <a:spcAft>
                <a:spcPts val="0"/>
              </a:spcAft>
              <a:buNone/>
            </a:pPr>
            <a:r>
              <a:rPr lang="en-US">
                <a:solidFill>
                  <a:schemeClr val="dk1"/>
                </a:solidFill>
              </a:rPr>
              <a:t>[21] Y. Ma, H. He., Imbalanced Learning: Foundations, Algorithms, and Applications 1st Edition, Wiley, 2013.</a:t>
            </a:r>
            <a:endParaRPr>
              <a:solidFill>
                <a:schemeClr val="dk1"/>
              </a:solidFill>
            </a:endParaRPr>
          </a:p>
          <a:p>
            <a:pPr marL="0" lvl="0" indent="0" algn="l" rtl="0">
              <a:spcBef>
                <a:spcPts val="0"/>
              </a:spcBef>
              <a:spcAft>
                <a:spcPts val="0"/>
              </a:spcAft>
              <a:buNone/>
            </a:pPr>
            <a:r>
              <a:rPr lang="en-US">
                <a:solidFill>
                  <a:schemeClr val="dk1"/>
                </a:solidFill>
              </a:rPr>
              <a:t>[24] A. Ashiquzzaman, A. K. Tushar, M. R. Islam, D. S. K. Im, J. H. Park, D. S. Lim, and J. Kim, ”Reduction of Overfitting in Diabetes Prediction Using Deep Learning Neural Network,” IT Convergence and Security, pp. 35-43, 2017.</a:t>
            </a:r>
            <a:endParaRPr>
              <a:solidFill>
                <a:schemeClr val="dk1"/>
              </a:solidFill>
            </a:endParaRPr>
          </a:p>
          <a:p>
            <a:pPr marL="0" lvl="0" indent="0" algn="l" rtl="0">
              <a:spcBef>
                <a:spcPts val="0"/>
              </a:spcBef>
              <a:spcAft>
                <a:spcPts val="0"/>
              </a:spcAft>
              <a:buNone/>
            </a:pPr>
            <a:r>
              <a:rPr lang="en-US">
                <a:solidFill>
                  <a:schemeClr val="dk1"/>
                </a:solidFill>
              </a:rPr>
              <a:t>[25] dr. Tania Savitri. Hello Sehat. ”Awas, Ini Akibatnya Jika Gula Darah Anda Terlalu Tinggi”. 2022. [Online]. Available at: https://hellosehat.com/diabetes/akibat-gula-darah-tinggi/. [Accessed: Feb. 10, 2022]. </a:t>
            </a:r>
            <a:endParaRPr>
              <a:solidFill>
                <a:schemeClr val="dk1"/>
              </a:solidFill>
            </a:endParaRPr>
          </a:p>
          <a:p>
            <a:pPr marL="0" lvl="0" indent="0" algn="l" rtl="0">
              <a:spcBef>
                <a:spcPts val="0"/>
              </a:spcBef>
              <a:spcAft>
                <a:spcPts val="0"/>
              </a:spcAft>
              <a:buNone/>
            </a:pPr>
            <a:r>
              <a:rPr lang="en-US">
                <a:solidFill>
                  <a:schemeClr val="dk1"/>
                </a:solidFill>
              </a:rPr>
              <a:t>[26] National Heart, Lung, and Blood Institute. ”Body Mass Index Table”. [Online]. Available at: https://www.nhlbi.nih.gov/health/educational/lose wt/BMI/bmi tbl.pdf. [Accessed: Feb. 10, 2022].</a:t>
            </a:r>
            <a:endParaRPr>
              <a:solidFill>
                <a:schemeClr val="dk1"/>
              </a:solidFill>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PhAnim="0" showMasterSp="0">
  <p:cSld>
    <p:spTree>
      <p:nvGrpSpPr>
        <p:cNvPr id="431" name="Shape 431"/>
        <p:cNvGrpSpPr/>
        <p:nvPr/>
      </p:nvGrpSpPr>
      <p:grpSpPr>
        <a:xfrm>
          <a:off x="0" y="0"/>
          <a:ext cx="0" cy="0"/>
          <a:chOff x="0" y="0"/>
          <a:chExt cx="0" cy="0"/>
        </a:xfrm>
      </p:grpSpPr>
      <p:sp>
        <p:nvSpPr>
          <p:cNvPr id="432" name="Google Shape;432;g1175dda1020_0_286: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3" name="Google Shape;433;g1175dda1020_0_286: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89" name="Shape 89"/>
        <p:cNvGrpSpPr/>
        <p:nvPr/>
      </p:nvGrpSpPr>
      <p:grpSpPr>
        <a:xfrm>
          <a:off x="0" y="0"/>
          <a:ext cx="0" cy="0"/>
          <a:chOff x="0" y="0"/>
          <a:chExt cx="0" cy="0"/>
        </a:xfrm>
      </p:grpSpPr>
      <p:sp>
        <p:nvSpPr>
          <p:cNvPr id="90" name="Google Shape;90;g113fab0f4ab_0_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113fab0f4ab_0_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95" name="Shape 95"/>
        <p:cNvGrpSpPr/>
        <p:nvPr/>
      </p:nvGrpSpPr>
      <p:grpSpPr>
        <a:xfrm>
          <a:off x="0" y="0"/>
          <a:ext cx="0" cy="0"/>
          <a:chOff x="0" y="0"/>
          <a:chExt cx="0" cy="0"/>
        </a:xfrm>
      </p:grpSpPr>
      <p:sp>
        <p:nvSpPr>
          <p:cNvPr id="96" name="Google Shape;96;g116550bb9ca_0_12: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116550bb9ca_0_1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01" name="Shape 101"/>
        <p:cNvGrpSpPr/>
        <p:nvPr/>
      </p:nvGrpSpPr>
      <p:grpSpPr>
        <a:xfrm>
          <a:off x="0" y="0"/>
          <a:ext cx="0" cy="0"/>
          <a:chOff x="0" y="0"/>
          <a:chExt cx="0" cy="0"/>
        </a:xfrm>
      </p:grpSpPr>
      <p:sp>
        <p:nvSpPr>
          <p:cNvPr id="102" name="Google Shape;102;g116550bb9ca_0_7: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116550bb9ca_0_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07" name="Shape 107"/>
        <p:cNvGrpSpPr/>
        <p:nvPr/>
      </p:nvGrpSpPr>
      <p:grpSpPr>
        <a:xfrm>
          <a:off x="0" y="0"/>
          <a:ext cx="0" cy="0"/>
          <a:chOff x="0" y="0"/>
          <a:chExt cx="0" cy="0"/>
        </a:xfrm>
      </p:grpSpPr>
      <p:sp>
        <p:nvSpPr>
          <p:cNvPr id="108" name="Google Shape;108;g113fab0f4ab_0_7: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113fab0f4ab_0_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matchingName="Title slide">
  <p:cSld name="TITLE">
    <p:spTree>
      <p:nvGrpSpPr>
        <p:cNvPr id="9" name="Shape 9"/>
        <p:cNvGrpSpPr/>
        <p:nvPr/>
      </p:nvGrpSpPr>
      <p:grpSpPr>
        <a:xfrm>
          <a:off x="0" y="0"/>
          <a:ext cx="0" cy="0"/>
          <a:chOff x="0" y="0"/>
          <a:chExt cx="0" cy="0"/>
        </a:xfrm>
      </p:grpSpPr>
      <p:sp>
        <p:nvSpPr>
          <p:cNvPr id="10" name="Google Shape;10;p2"/>
          <p:cNvSpPr/>
          <p:nvPr/>
        </p:nvSpPr>
        <p:spPr>
          <a:xfrm>
            <a:off x="2744013" y="756700"/>
            <a:ext cx="1081625" cy="1124950"/>
          </a:xfrm>
          <a:custGeom>
            <a:avLst/>
            <a:gdLst/>
            <a:ahLst/>
            <a:cxnLst/>
            <a:rect l="l" t="t" r="r" b="b"/>
            <a:pathLst>
              <a:path w="43265" h="44998" extrusionOk="0">
                <a:moveTo>
                  <a:pt x="0" y="44998"/>
                </a:moveTo>
                <a:lnTo>
                  <a:pt x="0" y="0"/>
                </a:lnTo>
                <a:lnTo>
                  <a:pt x="43265" y="0"/>
                </a:lnTo>
              </a:path>
            </a:pathLst>
          </a:custGeom>
          <a:noFill/>
          <a:ln w="28575" cap="flat" cmpd="sng">
            <a:solidFill>
              <a:schemeClr val="lt2"/>
            </a:solidFill>
            <a:prstDash val="solid"/>
            <a:miter lim="8000"/>
            <a:headEnd type="none" w="sm" len="sm"/>
            <a:tailEnd type="none" w="sm" len="sm"/>
          </a:ln>
        </p:spPr>
      </p:sp>
      <p:sp>
        <p:nvSpPr>
          <p:cNvPr id="11" name="Google Shape;11;p2"/>
          <p:cNvSpPr/>
          <p:nvPr/>
        </p:nvSpPr>
        <p:spPr>
          <a:xfrm rot="10800000">
            <a:off x="5318350" y="3266725"/>
            <a:ext cx="1081625" cy="1124950"/>
          </a:xfrm>
          <a:custGeom>
            <a:avLst/>
            <a:gdLst/>
            <a:ahLst/>
            <a:cxnLst/>
            <a:rect l="l" t="t" r="r" b="b"/>
            <a:pathLst>
              <a:path w="43265" h="44998" extrusionOk="0">
                <a:moveTo>
                  <a:pt x="0" y="44998"/>
                </a:moveTo>
                <a:lnTo>
                  <a:pt x="0" y="0"/>
                </a:lnTo>
                <a:lnTo>
                  <a:pt x="43265" y="0"/>
                </a:lnTo>
              </a:path>
            </a:pathLst>
          </a:custGeom>
          <a:noFill/>
          <a:ln w="28575" cap="flat" cmpd="sng">
            <a:solidFill>
              <a:schemeClr val="lt2"/>
            </a:solidFill>
            <a:prstDash val="solid"/>
            <a:miter lim="8000"/>
            <a:headEnd type="none" w="sm" len="sm"/>
            <a:tailEnd type="none" w="sm" len="sm"/>
          </a:ln>
        </p:spPr>
      </p:sp>
      <p:sp>
        <p:nvSpPr>
          <p:cNvPr id="12" name="Google Shape;12;p2"/>
          <p:cNvSpPr txBox="1"/>
          <p:nvPr>
            <p:ph type="ctrTitle"/>
          </p:nvPr>
        </p:nvSpPr>
        <p:spPr>
          <a:xfrm>
            <a:off x="3044700" y="1444255"/>
            <a:ext cx="3054600" cy="15372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p:txBody>
      </p:sp>
      <p:sp>
        <p:nvSpPr>
          <p:cNvPr id="13" name="Google Shape;13;p2"/>
          <p:cNvSpPr txBox="1"/>
          <p:nvPr>
            <p:ph type="subTitle" idx="1"/>
          </p:nvPr>
        </p:nvSpPr>
        <p:spPr>
          <a:xfrm>
            <a:off x="3044700" y="3116580"/>
            <a:ext cx="3054600" cy="7014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Font typeface="Economica"/>
              <a:buNone/>
              <a:defRPr sz="2100">
                <a:latin typeface="Economica"/>
                <a:ea typeface="Economica"/>
                <a:cs typeface="Economica"/>
                <a:sym typeface="Economica"/>
              </a:defRPr>
            </a:lvl1pPr>
            <a:lvl2pPr lvl="1" algn="ctr">
              <a:lnSpc>
                <a:spcPct val="100000"/>
              </a:lnSpc>
              <a:spcBef>
                <a:spcPts val="0"/>
              </a:spcBef>
              <a:spcAft>
                <a:spcPts val="0"/>
              </a:spcAft>
              <a:buSzPts val="2100"/>
              <a:buFont typeface="Economica"/>
              <a:buNone/>
              <a:defRPr sz="2100">
                <a:latin typeface="Economica"/>
                <a:ea typeface="Economica"/>
                <a:cs typeface="Economica"/>
                <a:sym typeface="Economica"/>
              </a:defRPr>
            </a:lvl2pPr>
            <a:lvl3pPr lvl="2" algn="ctr">
              <a:lnSpc>
                <a:spcPct val="100000"/>
              </a:lnSpc>
              <a:spcBef>
                <a:spcPts val="0"/>
              </a:spcBef>
              <a:spcAft>
                <a:spcPts val="0"/>
              </a:spcAft>
              <a:buSzPts val="2100"/>
              <a:buFont typeface="Economica"/>
              <a:buNone/>
              <a:defRPr sz="2100">
                <a:latin typeface="Economica"/>
                <a:ea typeface="Economica"/>
                <a:cs typeface="Economica"/>
                <a:sym typeface="Economica"/>
              </a:defRPr>
            </a:lvl3pPr>
            <a:lvl4pPr lvl="3" algn="ctr">
              <a:lnSpc>
                <a:spcPct val="100000"/>
              </a:lnSpc>
              <a:spcBef>
                <a:spcPts val="0"/>
              </a:spcBef>
              <a:spcAft>
                <a:spcPts val="0"/>
              </a:spcAft>
              <a:buSzPts val="2100"/>
              <a:buFont typeface="Economica"/>
              <a:buNone/>
              <a:defRPr sz="2100">
                <a:latin typeface="Economica"/>
                <a:ea typeface="Economica"/>
                <a:cs typeface="Economica"/>
                <a:sym typeface="Economica"/>
              </a:defRPr>
            </a:lvl4pPr>
            <a:lvl5pPr lvl="4" algn="ctr">
              <a:lnSpc>
                <a:spcPct val="100000"/>
              </a:lnSpc>
              <a:spcBef>
                <a:spcPts val="0"/>
              </a:spcBef>
              <a:spcAft>
                <a:spcPts val="0"/>
              </a:spcAft>
              <a:buSzPts val="2100"/>
              <a:buFont typeface="Economica"/>
              <a:buNone/>
              <a:defRPr sz="2100">
                <a:latin typeface="Economica"/>
                <a:ea typeface="Economica"/>
                <a:cs typeface="Economica"/>
                <a:sym typeface="Economica"/>
              </a:defRPr>
            </a:lvl5pPr>
            <a:lvl6pPr lvl="5" algn="ctr">
              <a:lnSpc>
                <a:spcPct val="100000"/>
              </a:lnSpc>
              <a:spcBef>
                <a:spcPts val="0"/>
              </a:spcBef>
              <a:spcAft>
                <a:spcPts val="0"/>
              </a:spcAft>
              <a:buSzPts val="2100"/>
              <a:buFont typeface="Economica"/>
              <a:buNone/>
              <a:defRPr sz="2100">
                <a:latin typeface="Economica"/>
                <a:ea typeface="Economica"/>
                <a:cs typeface="Economica"/>
                <a:sym typeface="Economica"/>
              </a:defRPr>
            </a:lvl6pPr>
            <a:lvl7pPr lvl="6" algn="ctr">
              <a:lnSpc>
                <a:spcPct val="100000"/>
              </a:lnSpc>
              <a:spcBef>
                <a:spcPts val="0"/>
              </a:spcBef>
              <a:spcAft>
                <a:spcPts val="0"/>
              </a:spcAft>
              <a:buSzPts val="2100"/>
              <a:buFont typeface="Economica"/>
              <a:buNone/>
              <a:defRPr sz="2100">
                <a:latin typeface="Economica"/>
                <a:ea typeface="Economica"/>
                <a:cs typeface="Economica"/>
                <a:sym typeface="Economica"/>
              </a:defRPr>
            </a:lvl7pPr>
            <a:lvl8pPr lvl="7" algn="ctr">
              <a:lnSpc>
                <a:spcPct val="100000"/>
              </a:lnSpc>
              <a:spcBef>
                <a:spcPts val="0"/>
              </a:spcBef>
              <a:spcAft>
                <a:spcPts val="0"/>
              </a:spcAft>
              <a:buSzPts val="2100"/>
              <a:buFont typeface="Economica"/>
              <a:buNone/>
              <a:defRPr sz="2100">
                <a:latin typeface="Economica"/>
                <a:ea typeface="Economica"/>
                <a:cs typeface="Economica"/>
                <a:sym typeface="Economica"/>
              </a:defRPr>
            </a:lvl8pPr>
            <a:lvl9pPr lvl="8" algn="ctr">
              <a:lnSpc>
                <a:spcPct val="100000"/>
              </a:lnSpc>
              <a:spcBef>
                <a:spcPts val="0"/>
              </a:spcBef>
              <a:spcAft>
                <a:spcPts val="0"/>
              </a:spcAft>
              <a:buSzPts val="2100"/>
              <a:buFont typeface="Economica"/>
              <a:buNone/>
              <a:defRPr sz="2100">
                <a:latin typeface="Economica"/>
                <a:ea typeface="Economica"/>
                <a:cs typeface="Economica"/>
                <a:sym typeface="Economica"/>
              </a:defRPr>
            </a:lvl9pPr>
          </a:lstStyle>
          <a:p/>
        </p:txBody>
      </p:sp>
      <p:sp>
        <p:nvSpPr>
          <p:cNvPr id="14" name="Google Shape;14;p2"/>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51" name="Shape 51"/>
        <p:cNvGrpSpPr/>
        <p:nvPr/>
      </p:nvGrpSpPr>
      <p:grpSpPr>
        <a:xfrm>
          <a:off x="0" y="0"/>
          <a:ext cx="0" cy="0"/>
          <a:chOff x="0" y="0"/>
          <a:chExt cx="0" cy="0"/>
        </a:xfrm>
      </p:grpSpPr>
      <p:sp>
        <p:nvSpPr>
          <p:cNvPr id="52" name="Google Shape;52;p11"/>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 name="Google Shape;53;p11"/>
          <p:cNvSpPr txBox="1"/>
          <p:nvPr>
            <p:ph type="title" hasCustomPrompt="1"/>
          </p:nvPr>
        </p:nvSpPr>
        <p:spPr>
          <a:xfrm>
            <a:off x="311700" y="957125"/>
            <a:ext cx="8520600" cy="2128800"/>
          </a:xfrm>
          <a:prstGeom prst="rect">
            <a:avLst/>
          </a:prstGeom>
        </p:spPr>
        <p:txBody>
          <a:bodyPr spcFirstLastPara="1" wrap="square" lIns="91425" tIns="91425" rIns="91425" bIns="91425" anchor="ctr" anchorCtr="0">
            <a:normAutofit/>
          </a:bodyPr>
          <a:lstStyle>
            <a:lvl1pPr lvl="0" algn="ctr">
              <a:spcBef>
                <a:spcPts val="0"/>
              </a:spcBef>
              <a:spcAft>
                <a:spcPts val="0"/>
              </a:spcAft>
              <a:buClr>
                <a:schemeClr val="lt2"/>
              </a:buClr>
              <a:buSzPts val="16000"/>
              <a:buNone/>
              <a:defRPr sz="16000">
                <a:solidFill>
                  <a:schemeClr val="lt2"/>
                </a:solidFill>
              </a:defRPr>
            </a:lvl1pPr>
            <a:lvl2pPr lvl="1" algn="ctr">
              <a:spcBef>
                <a:spcPts val="0"/>
              </a:spcBef>
              <a:spcAft>
                <a:spcPts val="0"/>
              </a:spcAft>
              <a:buClr>
                <a:schemeClr val="lt2"/>
              </a:buClr>
              <a:buSzPts val="16000"/>
              <a:buNone/>
              <a:defRPr sz="16000">
                <a:solidFill>
                  <a:schemeClr val="lt2"/>
                </a:solidFill>
              </a:defRPr>
            </a:lvl2pPr>
            <a:lvl3pPr lvl="2" algn="ctr">
              <a:spcBef>
                <a:spcPts val="0"/>
              </a:spcBef>
              <a:spcAft>
                <a:spcPts val="0"/>
              </a:spcAft>
              <a:buClr>
                <a:schemeClr val="lt2"/>
              </a:buClr>
              <a:buSzPts val="16000"/>
              <a:buNone/>
              <a:defRPr sz="16000">
                <a:solidFill>
                  <a:schemeClr val="lt2"/>
                </a:solidFill>
              </a:defRPr>
            </a:lvl3pPr>
            <a:lvl4pPr lvl="3" algn="ctr">
              <a:spcBef>
                <a:spcPts val="0"/>
              </a:spcBef>
              <a:spcAft>
                <a:spcPts val="0"/>
              </a:spcAft>
              <a:buClr>
                <a:schemeClr val="lt2"/>
              </a:buClr>
              <a:buSzPts val="16000"/>
              <a:buNone/>
              <a:defRPr sz="16000">
                <a:solidFill>
                  <a:schemeClr val="lt2"/>
                </a:solidFill>
              </a:defRPr>
            </a:lvl4pPr>
            <a:lvl5pPr lvl="4" algn="ctr">
              <a:spcBef>
                <a:spcPts val="0"/>
              </a:spcBef>
              <a:spcAft>
                <a:spcPts val="0"/>
              </a:spcAft>
              <a:buClr>
                <a:schemeClr val="lt2"/>
              </a:buClr>
              <a:buSzPts val="16000"/>
              <a:buNone/>
              <a:defRPr sz="16000">
                <a:solidFill>
                  <a:schemeClr val="lt2"/>
                </a:solidFill>
              </a:defRPr>
            </a:lvl5pPr>
            <a:lvl6pPr lvl="5" algn="ctr">
              <a:spcBef>
                <a:spcPts val="0"/>
              </a:spcBef>
              <a:spcAft>
                <a:spcPts val="0"/>
              </a:spcAft>
              <a:buClr>
                <a:schemeClr val="lt2"/>
              </a:buClr>
              <a:buSzPts val="16000"/>
              <a:buNone/>
              <a:defRPr sz="16000">
                <a:solidFill>
                  <a:schemeClr val="lt2"/>
                </a:solidFill>
              </a:defRPr>
            </a:lvl6pPr>
            <a:lvl7pPr lvl="6" algn="ctr">
              <a:spcBef>
                <a:spcPts val="0"/>
              </a:spcBef>
              <a:spcAft>
                <a:spcPts val="0"/>
              </a:spcAft>
              <a:buClr>
                <a:schemeClr val="lt2"/>
              </a:buClr>
              <a:buSzPts val="16000"/>
              <a:buNone/>
              <a:defRPr sz="16000">
                <a:solidFill>
                  <a:schemeClr val="lt2"/>
                </a:solidFill>
              </a:defRPr>
            </a:lvl7pPr>
            <a:lvl8pPr lvl="7" algn="ctr">
              <a:spcBef>
                <a:spcPts val="0"/>
              </a:spcBef>
              <a:spcAft>
                <a:spcPts val="0"/>
              </a:spcAft>
              <a:buClr>
                <a:schemeClr val="lt2"/>
              </a:buClr>
              <a:buSzPts val="16000"/>
              <a:buNone/>
              <a:defRPr sz="16000">
                <a:solidFill>
                  <a:schemeClr val="lt2"/>
                </a:solidFill>
              </a:defRPr>
            </a:lvl8pPr>
            <a:lvl9pPr lvl="8" algn="ctr">
              <a:spcBef>
                <a:spcPts val="0"/>
              </a:spcBef>
              <a:spcAft>
                <a:spcPts val="0"/>
              </a:spcAft>
              <a:buClr>
                <a:schemeClr val="lt2"/>
              </a:buClr>
              <a:buSzPts val="16000"/>
              <a:buNone/>
              <a:defRPr sz="16000">
                <a:solidFill>
                  <a:schemeClr val="lt2"/>
                </a:solidFill>
              </a:defRPr>
            </a:lvl9pPr>
          </a:lstStyle>
          <a:p>
            <a:r>
              <a:t>xx%</a:t>
            </a:r>
          </a:p>
        </p:txBody>
      </p:sp>
      <p:sp>
        <p:nvSpPr>
          <p:cNvPr id="54" name="Google Shape;54;p11"/>
          <p:cNvSpPr txBox="1"/>
          <p:nvPr>
            <p:ph type="body" idx="1"/>
          </p:nvPr>
        </p:nvSpPr>
        <p:spPr>
          <a:xfrm>
            <a:off x="311700" y="3162000"/>
            <a:ext cx="8520600" cy="10716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p:txBody>
      </p:sp>
      <p:sp>
        <p:nvSpPr>
          <p:cNvPr id="55" name="Google Shape;55;p11"/>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matchingName="Blank">
  <p:cSld name="BLANK">
    <p:spTree>
      <p:nvGrpSpPr>
        <p:cNvPr id="56" name="Shape 56"/>
        <p:cNvGrpSpPr/>
        <p:nvPr/>
      </p:nvGrpSpPr>
      <p:grpSpPr>
        <a:xfrm>
          <a:off x="0" y="0"/>
          <a:ext cx="0" cy="0"/>
          <a:chOff x="0" y="0"/>
          <a:chExt cx="0" cy="0"/>
        </a:xfrm>
      </p:grpSpPr>
      <p:sp>
        <p:nvSpPr>
          <p:cNvPr id="57" name="Google Shape;57;p12"/>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matchingName="Section header">
  <p:cSld name="SECTION_HEADER">
    <p:spTree>
      <p:nvGrpSpPr>
        <p:cNvPr id="15" name="Shape 15"/>
        <p:cNvGrpSpPr/>
        <p:nvPr/>
      </p:nvGrpSpPr>
      <p:grpSpPr>
        <a:xfrm>
          <a:off x="0" y="0"/>
          <a:ext cx="0" cy="0"/>
          <a:chOff x="0" y="0"/>
          <a:chExt cx="0" cy="0"/>
        </a:xfrm>
      </p:grpSpPr>
      <p:sp>
        <p:nvSpPr>
          <p:cNvPr id="16" name="Google Shape;16;p3"/>
          <p:cNvSpPr/>
          <p:nvPr/>
        </p:nvSpPr>
        <p:spPr>
          <a:xfrm flipH="1">
            <a:off x="7595938" y="460225"/>
            <a:ext cx="1081625" cy="1124950"/>
          </a:xfrm>
          <a:custGeom>
            <a:avLst/>
            <a:gdLst/>
            <a:ahLst/>
            <a:cxnLst/>
            <a:rect l="l" t="t" r="r" b="b"/>
            <a:pathLst>
              <a:path w="43265" h="44998" extrusionOk="0">
                <a:moveTo>
                  <a:pt x="0" y="44998"/>
                </a:moveTo>
                <a:lnTo>
                  <a:pt x="0" y="0"/>
                </a:lnTo>
                <a:lnTo>
                  <a:pt x="43265" y="0"/>
                </a:lnTo>
              </a:path>
            </a:pathLst>
          </a:custGeom>
          <a:noFill/>
          <a:ln w="28575" cap="flat" cmpd="sng">
            <a:solidFill>
              <a:schemeClr val="lt2"/>
            </a:solidFill>
            <a:prstDash val="solid"/>
            <a:miter lim="8000"/>
            <a:headEnd type="none" w="sm" len="sm"/>
            <a:tailEnd type="none" w="sm" len="sm"/>
          </a:ln>
        </p:spPr>
      </p:sp>
      <p:sp>
        <p:nvSpPr>
          <p:cNvPr id="17" name="Google Shape;17;p3"/>
          <p:cNvSpPr/>
          <p:nvPr/>
        </p:nvSpPr>
        <p:spPr>
          <a:xfrm rot="10800000" flipH="1">
            <a:off x="466425" y="3558325"/>
            <a:ext cx="1081625" cy="1124950"/>
          </a:xfrm>
          <a:custGeom>
            <a:avLst/>
            <a:gdLst/>
            <a:ahLst/>
            <a:cxnLst/>
            <a:rect l="l" t="t" r="r" b="b"/>
            <a:pathLst>
              <a:path w="43265" h="44998" extrusionOk="0">
                <a:moveTo>
                  <a:pt x="0" y="44998"/>
                </a:moveTo>
                <a:lnTo>
                  <a:pt x="0" y="0"/>
                </a:lnTo>
                <a:lnTo>
                  <a:pt x="43265" y="0"/>
                </a:lnTo>
              </a:path>
            </a:pathLst>
          </a:custGeom>
          <a:noFill/>
          <a:ln w="28575" cap="flat" cmpd="sng">
            <a:solidFill>
              <a:schemeClr val="lt2"/>
            </a:solidFill>
            <a:prstDash val="solid"/>
            <a:miter lim="8000"/>
            <a:headEnd type="none" w="sm" len="sm"/>
            <a:tailEnd type="none" w="sm" len="sm"/>
          </a:ln>
        </p:spPr>
      </p:sp>
      <p:sp>
        <p:nvSpPr>
          <p:cNvPr id="18" name="Google Shape;18;p3"/>
          <p:cNvSpPr txBox="1"/>
          <p:nvPr>
            <p:ph type="title"/>
          </p:nvPr>
        </p:nvSpPr>
        <p:spPr>
          <a:xfrm>
            <a:off x="773700" y="1806450"/>
            <a:ext cx="7596600" cy="15306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p:txBody>
      </p:sp>
      <p:sp>
        <p:nvSpPr>
          <p:cNvPr id="19" name="Google Shape;19;p3"/>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matchingName="Title and body">
  <p:cSld name="TITLE_AND_BODY">
    <p:spTree>
      <p:nvGrpSpPr>
        <p:cNvPr id="20" name="Shape 20"/>
        <p:cNvGrpSpPr/>
        <p:nvPr/>
      </p:nvGrpSpPr>
      <p:grpSpPr>
        <a:xfrm>
          <a:off x="0" y="0"/>
          <a:ext cx="0" cy="0"/>
          <a:chOff x="0" y="0"/>
          <a:chExt cx="0" cy="0"/>
        </a:xfrm>
      </p:grpSpPr>
      <p:sp>
        <p:nvSpPr>
          <p:cNvPr id="21" name="Google Shape;21;p4"/>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 name="Google Shape;22;p4"/>
          <p:cNvSpPr txBox="1"/>
          <p:nvPr>
            <p:ph type="title"/>
          </p:nvPr>
        </p:nvSpPr>
        <p:spPr>
          <a:xfrm>
            <a:off x="311700" y="315925"/>
            <a:ext cx="8520600" cy="831300"/>
          </a:xfrm>
          <a:prstGeom prst="rect">
            <a:avLst/>
          </a:prstGeom>
        </p:spPr>
        <p:txBody>
          <a:bodyPr spcFirstLastPara="1" wrap="square" lIns="91425" tIns="91425" rIns="91425" bIns="91425" anchor="b" anchorCtr="0">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3" name="Google Shape;23;p4"/>
          <p:cNvSpPr txBox="1"/>
          <p:nvPr>
            <p:ph type="body" idx="1"/>
          </p:nvPr>
        </p:nvSpPr>
        <p:spPr>
          <a:xfrm>
            <a:off x="311700" y="1225225"/>
            <a:ext cx="8520600" cy="33540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p:txBody>
      </p:sp>
      <p:sp>
        <p:nvSpPr>
          <p:cNvPr id="24" name="Google Shape;24;p4"/>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matchingName="Title and two columns">
  <p:cSld name="TITLE_AND_TWO_COLUMNS">
    <p:spTree>
      <p:nvGrpSpPr>
        <p:cNvPr id="25" name="Shape 25"/>
        <p:cNvGrpSpPr/>
        <p:nvPr/>
      </p:nvGrpSpPr>
      <p:grpSpPr>
        <a:xfrm>
          <a:off x="0" y="0"/>
          <a:ext cx="0" cy="0"/>
          <a:chOff x="0" y="0"/>
          <a:chExt cx="0" cy="0"/>
        </a:xfrm>
      </p:grpSpPr>
      <p:sp>
        <p:nvSpPr>
          <p:cNvPr id="26" name="Google Shape;26;p5"/>
          <p:cNvSpPr txBox="1"/>
          <p:nvPr>
            <p:ph type="title"/>
          </p:nvPr>
        </p:nvSpPr>
        <p:spPr>
          <a:xfrm>
            <a:off x="311700" y="315925"/>
            <a:ext cx="8520600" cy="831300"/>
          </a:xfrm>
          <a:prstGeom prst="rect">
            <a:avLst/>
          </a:prstGeom>
        </p:spPr>
        <p:txBody>
          <a:bodyPr spcFirstLastPara="1" wrap="square" lIns="91425" tIns="91425" rIns="91425" bIns="91425" anchor="b" anchorCtr="0">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7" name="Google Shape;27;p5"/>
          <p:cNvSpPr txBox="1"/>
          <p:nvPr>
            <p:ph type="body" idx="1"/>
          </p:nvPr>
        </p:nvSpPr>
        <p:spPr>
          <a:xfrm>
            <a:off x="311700" y="1225225"/>
            <a:ext cx="3999900" cy="33540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p:txBody>
      </p:sp>
      <p:sp>
        <p:nvSpPr>
          <p:cNvPr id="28" name="Google Shape;28;p5"/>
          <p:cNvSpPr txBox="1"/>
          <p:nvPr>
            <p:ph type="body" idx="2"/>
          </p:nvPr>
        </p:nvSpPr>
        <p:spPr>
          <a:xfrm>
            <a:off x="4832400" y="1225225"/>
            <a:ext cx="3999900" cy="33540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p:txBody>
      </p:sp>
      <p:sp>
        <p:nvSpPr>
          <p:cNvPr id="29" name="Google Shape;29;p5"/>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matchingName="Title only">
  <p:cSld name="TITLE_ONLY">
    <p:spTree>
      <p:nvGrpSpPr>
        <p:cNvPr id="30" name="Shape 30"/>
        <p:cNvGrpSpPr/>
        <p:nvPr/>
      </p:nvGrpSpPr>
      <p:grpSpPr>
        <a:xfrm>
          <a:off x="0" y="0"/>
          <a:ext cx="0" cy="0"/>
          <a:chOff x="0" y="0"/>
          <a:chExt cx="0" cy="0"/>
        </a:xfrm>
      </p:grpSpPr>
      <p:sp>
        <p:nvSpPr>
          <p:cNvPr id="31" name="Google Shape;31;p6"/>
          <p:cNvSpPr txBox="1"/>
          <p:nvPr>
            <p:ph type="title"/>
          </p:nvPr>
        </p:nvSpPr>
        <p:spPr>
          <a:xfrm>
            <a:off x="311700" y="315925"/>
            <a:ext cx="8520600" cy="831300"/>
          </a:xfrm>
          <a:prstGeom prst="rect">
            <a:avLst/>
          </a:prstGeom>
        </p:spPr>
        <p:txBody>
          <a:bodyPr spcFirstLastPara="1" wrap="square" lIns="91425" tIns="91425" rIns="91425" bIns="91425" anchor="b" anchorCtr="0">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32" name="Google Shape;32;p6"/>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33" name="Shape 33"/>
        <p:cNvGrpSpPr/>
        <p:nvPr/>
      </p:nvGrpSpPr>
      <p:grpSpPr>
        <a:xfrm>
          <a:off x="0" y="0"/>
          <a:ext cx="0" cy="0"/>
          <a:chOff x="0" y="0"/>
          <a:chExt cx="0" cy="0"/>
        </a:xfrm>
      </p:grpSpPr>
      <p:sp>
        <p:nvSpPr>
          <p:cNvPr id="34" name="Google Shape;34;p7"/>
          <p:cNvSpPr txBox="1"/>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35" name="Google Shape;35;p7"/>
          <p:cNvSpPr txBox="1"/>
          <p:nvPr>
            <p:ph type="body" idx="1"/>
          </p:nvPr>
        </p:nvSpPr>
        <p:spPr>
          <a:xfrm>
            <a:off x="311700" y="1399400"/>
            <a:ext cx="2808000" cy="27849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p:txBody>
      </p:sp>
      <p:sp>
        <p:nvSpPr>
          <p:cNvPr id="36" name="Google Shape;36;p7"/>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37" name="Shape 37"/>
        <p:cNvGrpSpPr/>
        <p:nvPr/>
      </p:nvGrpSpPr>
      <p:grpSpPr>
        <a:xfrm>
          <a:off x="0" y="0"/>
          <a:ext cx="0" cy="0"/>
          <a:chOff x="0" y="0"/>
          <a:chExt cx="0" cy="0"/>
        </a:xfrm>
      </p:grpSpPr>
      <p:sp>
        <p:nvSpPr>
          <p:cNvPr id="38" name="Google Shape;38;p8"/>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 name="Google Shape;39;p8"/>
          <p:cNvSpPr txBox="1"/>
          <p:nvPr>
            <p:ph type="title"/>
          </p:nvPr>
        </p:nvSpPr>
        <p:spPr>
          <a:xfrm>
            <a:off x="490250" y="450150"/>
            <a:ext cx="5878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40" name="Google Shape;40;p8"/>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41" name="Shape 41"/>
        <p:cNvGrpSpPr/>
        <p:nvPr/>
      </p:nvGrpSpPr>
      <p:grpSpPr>
        <a:xfrm>
          <a:off x="0" y="0"/>
          <a:ext cx="0" cy="0"/>
          <a:chOff x="0" y="0"/>
          <a:chExt cx="0" cy="0"/>
        </a:xfrm>
      </p:grpSpPr>
      <p:sp>
        <p:nvSpPr>
          <p:cNvPr id="42" name="Google Shape;42;p9"/>
          <p:cNvSpPr/>
          <p:nvPr/>
        </p:nvSpPr>
        <p:spPr>
          <a:xfrm>
            <a:off x="4572000" y="-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43" name="Google Shape;43;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44" name="Google Shape;44;p9"/>
          <p:cNvSpPr txBox="1"/>
          <p:nvPr>
            <p:ph type="title"/>
          </p:nvPr>
        </p:nvSpPr>
        <p:spPr>
          <a:xfrm>
            <a:off x="265500" y="929275"/>
            <a:ext cx="4045200" cy="1786200"/>
          </a:xfrm>
          <a:prstGeom prst="rect">
            <a:avLst/>
          </a:prstGeom>
        </p:spPr>
        <p:txBody>
          <a:bodyPr spcFirstLastPara="1" wrap="square" lIns="91425" tIns="91425" rIns="91425" bIns="91425" anchor="b" anchorCtr="0">
            <a:normAutofit/>
          </a:bodyPr>
          <a:lstStyle>
            <a:lvl1pPr lvl="0" algn="ctr">
              <a:spcBef>
                <a:spcPts val="0"/>
              </a:spcBef>
              <a:spcAft>
                <a:spcPts val="0"/>
              </a:spcAft>
              <a:buClr>
                <a:schemeClr val="lt2"/>
              </a:buClr>
              <a:buSzPts val="4200"/>
              <a:buNone/>
              <a:defRPr>
                <a:solidFill>
                  <a:schemeClr val="lt2"/>
                </a:solidFill>
              </a:defRPr>
            </a:lvl1pPr>
            <a:lvl2pPr lvl="1" algn="ctr">
              <a:spcBef>
                <a:spcPts val="0"/>
              </a:spcBef>
              <a:spcAft>
                <a:spcPts val="0"/>
              </a:spcAft>
              <a:buClr>
                <a:schemeClr val="lt2"/>
              </a:buClr>
              <a:buSzPts val="4200"/>
              <a:buNone/>
              <a:defRPr>
                <a:solidFill>
                  <a:schemeClr val="lt2"/>
                </a:solidFill>
              </a:defRPr>
            </a:lvl2pPr>
            <a:lvl3pPr lvl="2" algn="ctr">
              <a:spcBef>
                <a:spcPts val="0"/>
              </a:spcBef>
              <a:spcAft>
                <a:spcPts val="0"/>
              </a:spcAft>
              <a:buClr>
                <a:schemeClr val="lt2"/>
              </a:buClr>
              <a:buSzPts val="4200"/>
              <a:buNone/>
              <a:defRPr>
                <a:solidFill>
                  <a:schemeClr val="lt2"/>
                </a:solidFill>
              </a:defRPr>
            </a:lvl3pPr>
            <a:lvl4pPr lvl="3" algn="ctr">
              <a:spcBef>
                <a:spcPts val="0"/>
              </a:spcBef>
              <a:spcAft>
                <a:spcPts val="0"/>
              </a:spcAft>
              <a:buClr>
                <a:schemeClr val="lt2"/>
              </a:buClr>
              <a:buSzPts val="4200"/>
              <a:buNone/>
              <a:defRPr>
                <a:solidFill>
                  <a:schemeClr val="lt2"/>
                </a:solidFill>
              </a:defRPr>
            </a:lvl4pPr>
            <a:lvl5pPr lvl="4" algn="ctr">
              <a:spcBef>
                <a:spcPts val="0"/>
              </a:spcBef>
              <a:spcAft>
                <a:spcPts val="0"/>
              </a:spcAft>
              <a:buClr>
                <a:schemeClr val="lt2"/>
              </a:buClr>
              <a:buSzPts val="4200"/>
              <a:buNone/>
              <a:defRPr>
                <a:solidFill>
                  <a:schemeClr val="lt2"/>
                </a:solidFill>
              </a:defRPr>
            </a:lvl5pPr>
            <a:lvl6pPr lvl="5" algn="ctr">
              <a:spcBef>
                <a:spcPts val="0"/>
              </a:spcBef>
              <a:spcAft>
                <a:spcPts val="0"/>
              </a:spcAft>
              <a:buClr>
                <a:schemeClr val="lt2"/>
              </a:buClr>
              <a:buSzPts val="4200"/>
              <a:buNone/>
              <a:defRPr>
                <a:solidFill>
                  <a:schemeClr val="lt2"/>
                </a:solidFill>
              </a:defRPr>
            </a:lvl6pPr>
            <a:lvl7pPr lvl="6" algn="ctr">
              <a:spcBef>
                <a:spcPts val="0"/>
              </a:spcBef>
              <a:spcAft>
                <a:spcPts val="0"/>
              </a:spcAft>
              <a:buClr>
                <a:schemeClr val="lt2"/>
              </a:buClr>
              <a:buSzPts val="4200"/>
              <a:buNone/>
              <a:defRPr>
                <a:solidFill>
                  <a:schemeClr val="lt2"/>
                </a:solidFill>
              </a:defRPr>
            </a:lvl7pPr>
            <a:lvl8pPr lvl="7" algn="ctr">
              <a:spcBef>
                <a:spcPts val="0"/>
              </a:spcBef>
              <a:spcAft>
                <a:spcPts val="0"/>
              </a:spcAft>
              <a:buClr>
                <a:schemeClr val="lt2"/>
              </a:buClr>
              <a:buSzPts val="4200"/>
              <a:buNone/>
              <a:defRPr>
                <a:solidFill>
                  <a:schemeClr val="lt2"/>
                </a:solidFill>
              </a:defRPr>
            </a:lvl8pPr>
            <a:lvl9pPr lvl="8" algn="ctr">
              <a:spcBef>
                <a:spcPts val="0"/>
              </a:spcBef>
              <a:spcAft>
                <a:spcPts val="0"/>
              </a:spcAft>
              <a:buClr>
                <a:schemeClr val="lt2"/>
              </a:buClr>
              <a:buSzPts val="4200"/>
              <a:buNone/>
              <a:defRPr>
                <a:solidFill>
                  <a:schemeClr val="lt2"/>
                </a:solidFill>
              </a:defRPr>
            </a:lvl9pPr>
          </a:lstStyle>
          <a:p/>
        </p:txBody>
      </p:sp>
      <p:sp>
        <p:nvSpPr>
          <p:cNvPr id="45" name="Google Shape;45;p9"/>
          <p:cNvSpPr txBox="1"/>
          <p:nvPr>
            <p:ph type="subTitle" idx="1"/>
          </p:nvPr>
        </p:nvSpPr>
        <p:spPr>
          <a:xfrm>
            <a:off x="265500" y="2769001"/>
            <a:ext cx="4045200" cy="1574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400"/>
              <a:buFont typeface="Economica"/>
              <a:buNone/>
              <a:defRPr sz="2400">
                <a:latin typeface="Economica"/>
                <a:ea typeface="Economica"/>
                <a:cs typeface="Economica"/>
                <a:sym typeface="Economica"/>
              </a:defRPr>
            </a:lvl1pPr>
            <a:lvl2pPr lvl="1" algn="ctr">
              <a:lnSpc>
                <a:spcPct val="100000"/>
              </a:lnSpc>
              <a:spcBef>
                <a:spcPts val="0"/>
              </a:spcBef>
              <a:spcAft>
                <a:spcPts val="0"/>
              </a:spcAft>
              <a:buSzPts val="2400"/>
              <a:buFont typeface="Economica"/>
              <a:buNone/>
              <a:defRPr sz="2400">
                <a:latin typeface="Economica"/>
                <a:ea typeface="Economica"/>
                <a:cs typeface="Economica"/>
                <a:sym typeface="Economica"/>
              </a:defRPr>
            </a:lvl2pPr>
            <a:lvl3pPr lvl="2" algn="ctr">
              <a:lnSpc>
                <a:spcPct val="100000"/>
              </a:lnSpc>
              <a:spcBef>
                <a:spcPts val="0"/>
              </a:spcBef>
              <a:spcAft>
                <a:spcPts val="0"/>
              </a:spcAft>
              <a:buSzPts val="2400"/>
              <a:buFont typeface="Economica"/>
              <a:buNone/>
              <a:defRPr sz="2400">
                <a:latin typeface="Economica"/>
                <a:ea typeface="Economica"/>
                <a:cs typeface="Economica"/>
                <a:sym typeface="Economica"/>
              </a:defRPr>
            </a:lvl3pPr>
            <a:lvl4pPr lvl="3" algn="ctr">
              <a:lnSpc>
                <a:spcPct val="100000"/>
              </a:lnSpc>
              <a:spcBef>
                <a:spcPts val="0"/>
              </a:spcBef>
              <a:spcAft>
                <a:spcPts val="0"/>
              </a:spcAft>
              <a:buSzPts val="2400"/>
              <a:buFont typeface="Economica"/>
              <a:buNone/>
              <a:defRPr sz="2400">
                <a:latin typeface="Economica"/>
                <a:ea typeface="Economica"/>
                <a:cs typeface="Economica"/>
                <a:sym typeface="Economica"/>
              </a:defRPr>
            </a:lvl4pPr>
            <a:lvl5pPr lvl="4" algn="ctr">
              <a:lnSpc>
                <a:spcPct val="100000"/>
              </a:lnSpc>
              <a:spcBef>
                <a:spcPts val="0"/>
              </a:spcBef>
              <a:spcAft>
                <a:spcPts val="0"/>
              </a:spcAft>
              <a:buSzPts val="2400"/>
              <a:buFont typeface="Economica"/>
              <a:buNone/>
              <a:defRPr sz="2400">
                <a:latin typeface="Economica"/>
                <a:ea typeface="Economica"/>
                <a:cs typeface="Economica"/>
                <a:sym typeface="Economica"/>
              </a:defRPr>
            </a:lvl5pPr>
            <a:lvl6pPr lvl="5" algn="ctr">
              <a:lnSpc>
                <a:spcPct val="100000"/>
              </a:lnSpc>
              <a:spcBef>
                <a:spcPts val="0"/>
              </a:spcBef>
              <a:spcAft>
                <a:spcPts val="0"/>
              </a:spcAft>
              <a:buSzPts val="2400"/>
              <a:buFont typeface="Economica"/>
              <a:buNone/>
              <a:defRPr sz="2400">
                <a:latin typeface="Economica"/>
                <a:ea typeface="Economica"/>
                <a:cs typeface="Economica"/>
                <a:sym typeface="Economica"/>
              </a:defRPr>
            </a:lvl6pPr>
            <a:lvl7pPr lvl="6" algn="ctr">
              <a:lnSpc>
                <a:spcPct val="100000"/>
              </a:lnSpc>
              <a:spcBef>
                <a:spcPts val="0"/>
              </a:spcBef>
              <a:spcAft>
                <a:spcPts val="0"/>
              </a:spcAft>
              <a:buSzPts val="2400"/>
              <a:buFont typeface="Economica"/>
              <a:buNone/>
              <a:defRPr sz="2400">
                <a:latin typeface="Economica"/>
                <a:ea typeface="Economica"/>
                <a:cs typeface="Economica"/>
                <a:sym typeface="Economica"/>
              </a:defRPr>
            </a:lvl7pPr>
            <a:lvl8pPr lvl="7" algn="ctr">
              <a:lnSpc>
                <a:spcPct val="100000"/>
              </a:lnSpc>
              <a:spcBef>
                <a:spcPts val="0"/>
              </a:spcBef>
              <a:spcAft>
                <a:spcPts val="0"/>
              </a:spcAft>
              <a:buSzPts val="2400"/>
              <a:buFont typeface="Economica"/>
              <a:buNone/>
              <a:defRPr sz="2400">
                <a:latin typeface="Economica"/>
                <a:ea typeface="Economica"/>
                <a:cs typeface="Economica"/>
                <a:sym typeface="Economica"/>
              </a:defRPr>
            </a:lvl8pPr>
            <a:lvl9pPr lvl="8" algn="ctr">
              <a:lnSpc>
                <a:spcPct val="100000"/>
              </a:lnSpc>
              <a:spcBef>
                <a:spcPts val="0"/>
              </a:spcBef>
              <a:spcAft>
                <a:spcPts val="0"/>
              </a:spcAft>
              <a:buSzPts val="2400"/>
              <a:buFont typeface="Economica"/>
              <a:buNone/>
              <a:defRPr sz="2400">
                <a:latin typeface="Economica"/>
                <a:ea typeface="Economica"/>
                <a:cs typeface="Economica"/>
                <a:sym typeface="Economica"/>
              </a:defRPr>
            </a:lvl9pPr>
          </a:lstStyle>
          <a:p/>
        </p:txBody>
      </p:sp>
      <p:sp>
        <p:nvSpPr>
          <p:cNvPr id="46" name="Google Shape;46;p9"/>
          <p:cNvSpPr txBox="1"/>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0"/>
              </a:spcBef>
              <a:spcAft>
                <a:spcPts val="0"/>
              </a:spcAft>
              <a:buClr>
                <a:schemeClr val="lt1"/>
              </a:buClr>
              <a:buSzPts val="1400"/>
              <a:buChar char="○"/>
              <a:defRPr>
                <a:solidFill>
                  <a:schemeClr val="lt1"/>
                </a:solidFill>
              </a:defRPr>
            </a:lvl2pPr>
            <a:lvl3pPr marL="1371600" lvl="2" indent="-317500">
              <a:spcBef>
                <a:spcPts val="0"/>
              </a:spcBef>
              <a:spcAft>
                <a:spcPts val="0"/>
              </a:spcAft>
              <a:buClr>
                <a:schemeClr val="lt1"/>
              </a:buClr>
              <a:buSzPts val="1400"/>
              <a:buChar char="■"/>
              <a:defRPr>
                <a:solidFill>
                  <a:schemeClr val="lt1"/>
                </a:solidFill>
              </a:defRPr>
            </a:lvl3pPr>
            <a:lvl4pPr marL="1828800" lvl="3" indent="-317500">
              <a:spcBef>
                <a:spcPts val="0"/>
              </a:spcBef>
              <a:spcAft>
                <a:spcPts val="0"/>
              </a:spcAft>
              <a:buClr>
                <a:schemeClr val="lt1"/>
              </a:buClr>
              <a:buSzPts val="1400"/>
              <a:buChar char="●"/>
              <a:defRPr>
                <a:solidFill>
                  <a:schemeClr val="lt1"/>
                </a:solidFill>
              </a:defRPr>
            </a:lvl4pPr>
            <a:lvl5pPr marL="2286000" lvl="4" indent="-317500">
              <a:spcBef>
                <a:spcPts val="0"/>
              </a:spcBef>
              <a:spcAft>
                <a:spcPts val="0"/>
              </a:spcAft>
              <a:buClr>
                <a:schemeClr val="lt1"/>
              </a:buClr>
              <a:buSzPts val="1400"/>
              <a:buChar char="○"/>
              <a:defRPr>
                <a:solidFill>
                  <a:schemeClr val="lt1"/>
                </a:solidFill>
              </a:defRPr>
            </a:lvl5pPr>
            <a:lvl6pPr marL="2743200" lvl="5" indent="-317500">
              <a:spcBef>
                <a:spcPts val="0"/>
              </a:spcBef>
              <a:spcAft>
                <a:spcPts val="0"/>
              </a:spcAft>
              <a:buClr>
                <a:schemeClr val="lt1"/>
              </a:buClr>
              <a:buSzPts val="1400"/>
              <a:buChar char="■"/>
              <a:defRPr>
                <a:solidFill>
                  <a:schemeClr val="lt1"/>
                </a:solidFill>
              </a:defRPr>
            </a:lvl6pPr>
            <a:lvl7pPr marL="3200400" lvl="6" indent="-317500">
              <a:spcBef>
                <a:spcPts val="0"/>
              </a:spcBef>
              <a:spcAft>
                <a:spcPts val="0"/>
              </a:spcAft>
              <a:buClr>
                <a:schemeClr val="lt1"/>
              </a:buClr>
              <a:buSzPts val="1400"/>
              <a:buChar char="●"/>
              <a:defRPr>
                <a:solidFill>
                  <a:schemeClr val="lt1"/>
                </a:solidFill>
              </a:defRPr>
            </a:lvl7pPr>
            <a:lvl8pPr marL="3657600" lvl="7" indent="-317500">
              <a:spcBef>
                <a:spcPts val="0"/>
              </a:spcBef>
              <a:spcAft>
                <a:spcPts val="0"/>
              </a:spcAft>
              <a:buClr>
                <a:schemeClr val="lt1"/>
              </a:buClr>
              <a:buSzPts val="1400"/>
              <a:buChar char="○"/>
              <a:defRPr>
                <a:solidFill>
                  <a:schemeClr val="lt1"/>
                </a:solidFill>
              </a:defRPr>
            </a:lvl8pPr>
            <a:lvl9pPr marL="4114800" lvl="8" indent="-317500">
              <a:spcBef>
                <a:spcPts val="0"/>
              </a:spcBef>
              <a:spcAft>
                <a:spcPts val="0"/>
              </a:spcAft>
              <a:buClr>
                <a:schemeClr val="lt1"/>
              </a:buClr>
              <a:buSzPts val="1400"/>
              <a:buChar char="■"/>
              <a:defRPr>
                <a:solidFill>
                  <a:schemeClr val="lt1"/>
                </a:solidFill>
              </a:defRPr>
            </a:lvl9pPr>
          </a:lstStyle>
          <a:p/>
        </p:txBody>
      </p:sp>
      <p:sp>
        <p:nvSpPr>
          <p:cNvPr id="47" name="Google Shape;47;p9"/>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48" name="Shape 48"/>
        <p:cNvGrpSpPr/>
        <p:nvPr/>
      </p:nvGrpSpPr>
      <p:grpSpPr>
        <a:xfrm>
          <a:off x="0" y="0"/>
          <a:ext cx="0" cy="0"/>
          <a:chOff x="0" y="0"/>
          <a:chExt cx="0" cy="0"/>
        </a:xfrm>
      </p:grpSpPr>
      <p:sp>
        <p:nvSpPr>
          <p:cNvPr id="49" name="Google Shape;49;p10"/>
          <p:cNvSpPr txBox="1"/>
          <p:nvPr>
            <p:ph type="body" idx="1"/>
          </p:nvPr>
        </p:nvSpPr>
        <p:spPr>
          <a:xfrm>
            <a:off x="319500" y="4218925"/>
            <a:ext cx="5998800" cy="5988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2400"/>
              <a:buFont typeface="Economica"/>
              <a:buNone/>
              <a:defRPr sz="2400">
                <a:latin typeface="Economica"/>
                <a:ea typeface="Economica"/>
                <a:cs typeface="Economica"/>
                <a:sym typeface="Economica"/>
              </a:defRPr>
            </a:lvl1pPr>
          </a:lstStyle>
          <a:p/>
        </p:txBody>
      </p:sp>
      <p:sp>
        <p:nvSpPr>
          <p:cNvPr id="50" name="Google Shape;50;p10"/>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315925"/>
            <a:ext cx="8520600" cy="831300"/>
          </a:xfrm>
          <a:prstGeom prst="rect">
            <a:avLst/>
          </a:prstGeom>
          <a:noFill/>
          <a:ln>
            <a:noFill/>
          </a:ln>
        </p:spPr>
        <p:txBody>
          <a:bodyPr spcFirstLastPara="1" wrap="square" lIns="91425" tIns="91425" rIns="91425" bIns="91425" anchor="b" anchorCtr="0">
            <a:normAutofit/>
          </a:bodyPr>
          <a:lstStyle>
            <a:lvl1pPr lvl="0">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1pPr>
            <a:lvl2pPr lvl="1">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2pPr>
            <a:lvl3pPr lvl="2">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3pPr>
            <a:lvl4pPr lvl="3">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4pPr>
            <a:lvl5pPr lvl="4">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5pPr>
            <a:lvl6pPr lvl="5">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6pPr>
            <a:lvl7pPr lvl="6">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7pPr>
            <a:lvl8pPr lvl="7">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8pPr>
            <a:lvl9pPr lvl="8">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9pPr>
          </a:lstStyle>
          <a:p/>
        </p:txBody>
      </p:sp>
      <p:sp>
        <p:nvSpPr>
          <p:cNvPr id="7" name="Google Shape;7;p1"/>
          <p:cNvSpPr txBox="1"/>
          <p:nvPr>
            <p:ph type="body" idx="1"/>
          </p:nvPr>
        </p:nvSpPr>
        <p:spPr>
          <a:xfrm>
            <a:off x="311700" y="1225225"/>
            <a:ext cx="8520600" cy="33540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1"/>
              </a:buClr>
              <a:buSzPts val="1800"/>
              <a:buFont typeface="Open Sans"/>
              <a:buChar char="●"/>
              <a:defRPr sz="1800">
                <a:solidFill>
                  <a:schemeClr val="dk1"/>
                </a:solidFill>
                <a:latin typeface="Open Sans"/>
                <a:ea typeface="Open Sans"/>
                <a:cs typeface="Open Sans"/>
                <a:sym typeface="Open Sans"/>
              </a:defRPr>
            </a:lvl1pPr>
            <a:lvl2pPr marL="914400" lvl="1" indent="-3175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2pPr>
            <a:lvl3pPr marL="1371600" lvl="2" indent="-3175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3pPr>
            <a:lvl4pPr marL="1828800" lvl="3" indent="-3175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4pPr>
            <a:lvl5pPr marL="2286000" lvl="4" indent="-3175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5pPr>
            <a:lvl6pPr marL="2743200" lvl="5" indent="-3175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6pPr>
            <a:lvl7pPr marL="3200400" lvl="6" indent="-3175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7pPr>
            <a:lvl8pPr marL="3657600" lvl="7" indent="-3175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8pPr>
            <a:lvl9pPr marL="4114800" lvl="8" indent="-3175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9pPr>
          </a:lstStyle>
          <a:p/>
        </p:txBody>
      </p:sp>
      <p:sp>
        <p:nvSpPr>
          <p:cNvPr id="8" name="Google Shape;8;p1"/>
          <p:cNvSpPr txBox="1"/>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1"/>
                </a:solidFill>
                <a:latin typeface="Economica"/>
                <a:ea typeface="Economica"/>
                <a:cs typeface="Economica"/>
                <a:sym typeface="Economica"/>
              </a:defRPr>
            </a:lvl1pPr>
            <a:lvl2pPr lvl="1" algn="r">
              <a:buNone/>
              <a:defRPr sz="1000">
                <a:solidFill>
                  <a:schemeClr val="dk1"/>
                </a:solidFill>
                <a:latin typeface="Economica"/>
                <a:ea typeface="Economica"/>
                <a:cs typeface="Economica"/>
                <a:sym typeface="Economica"/>
              </a:defRPr>
            </a:lvl2pPr>
            <a:lvl3pPr lvl="2" algn="r">
              <a:buNone/>
              <a:defRPr sz="1000">
                <a:solidFill>
                  <a:schemeClr val="dk1"/>
                </a:solidFill>
                <a:latin typeface="Economica"/>
                <a:ea typeface="Economica"/>
                <a:cs typeface="Economica"/>
                <a:sym typeface="Economica"/>
              </a:defRPr>
            </a:lvl3pPr>
            <a:lvl4pPr lvl="3" algn="r">
              <a:buNone/>
              <a:defRPr sz="1000">
                <a:solidFill>
                  <a:schemeClr val="dk1"/>
                </a:solidFill>
                <a:latin typeface="Economica"/>
                <a:ea typeface="Economica"/>
                <a:cs typeface="Economica"/>
                <a:sym typeface="Economica"/>
              </a:defRPr>
            </a:lvl4pPr>
            <a:lvl5pPr lvl="4" algn="r">
              <a:buNone/>
              <a:defRPr sz="1000">
                <a:solidFill>
                  <a:schemeClr val="dk1"/>
                </a:solidFill>
                <a:latin typeface="Economica"/>
                <a:ea typeface="Economica"/>
                <a:cs typeface="Economica"/>
                <a:sym typeface="Economica"/>
              </a:defRPr>
            </a:lvl5pPr>
            <a:lvl6pPr lvl="5" algn="r">
              <a:buNone/>
              <a:defRPr sz="1000">
                <a:solidFill>
                  <a:schemeClr val="dk1"/>
                </a:solidFill>
                <a:latin typeface="Economica"/>
                <a:ea typeface="Economica"/>
                <a:cs typeface="Economica"/>
                <a:sym typeface="Economica"/>
              </a:defRPr>
            </a:lvl6pPr>
            <a:lvl7pPr lvl="6" algn="r">
              <a:buNone/>
              <a:defRPr sz="1000">
                <a:solidFill>
                  <a:schemeClr val="dk1"/>
                </a:solidFill>
                <a:latin typeface="Economica"/>
                <a:ea typeface="Economica"/>
                <a:cs typeface="Economica"/>
                <a:sym typeface="Economica"/>
              </a:defRPr>
            </a:lvl7pPr>
            <a:lvl8pPr lvl="7" algn="r">
              <a:buNone/>
              <a:defRPr sz="1000">
                <a:solidFill>
                  <a:schemeClr val="dk1"/>
                </a:solidFill>
                <a:latin typeface="Economica"/>
                <a:ea typeface="Economica"/>
                <a:cs typeface="Economica"/>
                <a:sym typeface="Economica"/>
              </a:defRPr>
            </a:lvl8pPr>
            <a:lvl9pPr lvl="8" algn="r">
              <a:buNone/>
              <a:defRPr sz="1000">
                <a:solidFill>
                  <a:schemeClr val="dk1"/>
                </a:solidFill>
                <a:latin typeface="Economica"/>
                <a:ea typeface="Economica"/>
                <a:cs typeface="Economica"/>
                <a:sym typeface="Economica"/>
              </a:defRPr>
            </a:lvl9pPr>
          </a:lstStyle>
          <a:p>
            <a:pPr marL="0" lvl="0" indent="0" algn="r" rtl="0">
              <a:spcBef>
                <a:spcPts val="0"/>
              </a:spcBef>
              <a:spcAft>
                <a:spcPts val="0"/>
              </a:spcAft>
              <a:buNone/>
            </a:pPr>
            <a:fld id="{00000000-1234-1234-1234-123412341234}" type="slidenum">
              <a:rPr lang="en-US"/>
            </a:fld>
            <a:endParaRPr lang="en-US"/>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1pPr>
      <a:lvl2pPr marR="0" lvl="1"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2pPr>
      <a:lvl3pPr marR="0" lvl="2"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3pPr>
      <a:lvl4pPr marR="0" lvl="3"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4pPr>
      <a:lvl5pPr marR="0" lvl="4"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5pPr>
      <a:lvl6pPr marR="0" lvl="5"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6pPr>
      <a:lvl7pPr marR="0" lvl="6"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7pPr>
      <a:lvl8pPr marR="0" lvl="7"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8pPr>
      <a:lvl9pPr marR="0" lvl="8"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1pPr>
      <a:lvl2pPr marR="0" lvl="1"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2pPr>
      <a:lvl3pPr marR="0" lvl="2"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3pPr>
      <a:lvl4pPr marR="0" lvl="3"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4pPr>
      <a:lvl5pPr marR="0" lvl="4"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5pPr>
      <a:lvl6pPr marR="0" lvl="5"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6pPr>
      <a:lvl7pPr marR="0" lvl="6"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7pPr>
      <a:lvl8pPr marR="0" lvl="7"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8pPr>
      <a:lvl9pPr marR="0" lvl="8"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1pPr>
      <a:lvl2pPr marR="0" lvl="1"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2pPr>
      <a:lvl3pPr marR="0" lvl="2"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3pPr>
      <a:lvl4pPr marR="0" lvl="3"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4pPr>
      <a:lvl5pPr marR="0" lvl="4"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5pPr>
      <a:lvl6pPr marR="0" lvl="5"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6pPr>
      <a:lvl7pPr marR="0" lvl="6"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7pPr>
      <a:lvl8pPr marR="0" lvl="7"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8pPr>
      <a:lvl9pPr marR="0" lvl="8"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3.xml"/><Relationship Id="rId1" Type="http://schemas.openxmlformats.org/officeDocument/2006/relationships/image" Target="../media/image2.png"/></Relationships>
</file>

<file path=ppt/slides/_rels/slide13.xml.rels><?xml version="1.0" encoding="UTF-8" standalone="yes"?>
<Relationships xmlns="http://schemas.openxmlformats.org/package/2006/relationships"><Relationship Id="rId5" Type="http://schemas.openxmlformats.org/officeDocument/2006/relationships/notesSlide" Target="../notesSlides/notesSlide13.xml"/><Relationship Id="rId4" Type="http://schemas.openxmlformats.org/officeDocument/2006/relationships/slideLayout" Target="../slideLayouts/slideLayout3.xml"/><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14.xml.rels><?xml version="1.0" encoding="UTF-8" standalone="yes"?>
<Relationships xmlns="http://schemas.openxmlformats.org/package/2006/relationships"><Relationship Id="rId5" Type="http://schemas.openxmlformats.org/officeDocument/2006/relationships/notesSlide" Target="../notesSlides/notesSlide14.xml"/><Relationship Id="rId4" Type="http://schemas.openxmlformats.org/officeDocument/2006/relationships/slideLayout" Target="../slideLayouts/slideLayout3.xml"/><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6.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3.xml"/><Relationship Id="rId1" Type="http://schemas.openxmlformats.org/officeDocument/2006/relationships/image" Target="../media/image9.png"/></Relationships>
</file>

<file path=ppt/slides/_rels/slide16.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3.xml"/><Relationship Id="rId2" Type="http://schemas.openxmlformats.org/officeDocument/2006/relationships/image" Target="../media/image11.png"/><Relationship Id="rId1" Type="http://schemas.openxmlformats.org/officeDocument/2006/relationships/image" Target="../media/image10.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3.xml"/><Relationship Id="rId1" Type="http://schemas.openxmlformats.org/officeDocument/2006/relationships/image" Target="../media/image12.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4" Type="http://schemas.openxmlformats.org/officeDocument/2006/relationships/notesSlide" Target="../notesSlides/notesSlide20.xml"/><Relationship Id="rId3" Type="http://schemas.openxmlformats.org/officeDocument/2006/relationships/slideLayout" Target="../slideLayouts/slideLayout3.xml"/><Relationship Id="rId2" Type="http://schemas.openxmlformats.org/officeDocument/2006/relationships/image" Target="../media/image14.png"/><Relationship Id="rId1" Type="http://schemas.openxmlformats.org/officeDocument/2006/relationships/image" Target="../media/image13.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4" Type="http://schemas.openxmlformats.org/officeDocument/2006/relationships/notesSlide" Target="../notesSlides/notesSlide23.xml"/><Relationship Id="rId3" Type="http://schemas.openxmlformats.org/officeDocument/2006/relationships/slideLayout" Target="../slideLayouts/slideLayout3.xml"/><Relationship Id="rId2" Type="http://schemas.openxmlformats.org/officeDocument/2006/relationships/image" Target="../media/image16.png"/><Relationship Id="rId1" Type="http://schemas.openxmlformats.org/officeDocument/2006/relationships/image" Target="../media/image15.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3.xml"/><Relationship Id="rId1" Type="http://schemas.openxmlformats.org/officeDocument/2006/relationships/image" Target="../media/image17.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3.xml"/><Relationship Id="rId1" Type="http://schemas.openxmlformats.org/officeDocument/2006/relationships/image" Target="../media/image18.png"/></Relationships>
</file>

<file path=ppt/slides/_rels/slide29.xml.rels><?xml version="1.0" encoding="UTF-8" standalone="yes"?>
<Relationships xmlns="http://schemas.openxmlformats.org/package/2006/relationships"><Relationship Id="rId4" Type="http://schemas.openxmlformats.org/officeDocument/2006/relationships/notesSlide" Target="../notesSlides/notesSlide29.xml"/><Relationship Id="rId3" Type="http://schemas.openxmlformats.org/officeDocument/2006/relationships/slideLayout" Target="../slideLayouts/slideLayout3.xml"/><Relationship Id="rId2" Type="http://schemas.openxmlformats.org/officeDocument/2006/relationships/image" Target="../media/image20.png"/><Relationship Id="rId1" Type="http://schemas.openxmlformats.org/officeDocument/2006/relationships/image" Target="../media/image19.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3.xml"/><Relationship Id="rId1" Type="http://schemas.openxmlformats.org/officeDocument/2006/relationships/image" Target="../media/image21.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3.xml"/><Relationship Id="rId1" Type="http://schemas.openxmlformats.org/officeDocument/2006/relationships/image" Target="../media/image22.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3.xml"/><Relationship Id="rId1" Type="http://schemas.openxmlformats.org/officeDocument/2006/relationships/image" Target="../media/image23.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3.xml"/><Relationship Id="rId1" Type="http://schemas.openxmlformats.org/officeDocument/2006/relationships/image" Target="../media/image24.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3.xml"/><Relationship Id="rId1" Type="http://schemas.openxmlformats.org/officeDocument/2006/relationships/image" Target="../media/image25.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3.xml"/><Relationship Id="rId1" Type="http://schemas.openxmlformats.org/officeDocument/2006/relationships/image" Target="../media/image26.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6" Type="http://schemas.openxmlformats.org/officeDocument/2006/relationships/notesSlide" Target="../notesSlides/notesSlide38.xml"/><Relationship Id="rId5" Type="http://schemas.openxmlformats.org/officeDocument/2006/relationships/slideLayout" Target="../slideLayouts/slideLayout3.xml"/><Relationship Id="rId4" Type="http://schemas.openxmlformats.org/officeDocument/2006/relationships/image" Target="../media/image30.png"/><Relationship Id="rId3" Type="http://schemas.openxmlformats.org/officeDocument/2006/relationships/image" Target="../media/image29.png"/><Relationship Id="rId2" Type="http://schemas.openxmlformats.org/officeDocument/2006/relationships/image" Target="../media/image28.jpeg"/><Relationship Id="rId1" Type="http://schemas.openxmlformats.org/officeDocument/2006/relationships/image" Target="../media/image27.jpe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3.xml"/><Relationship Id="rId1" Type="http://schemas.openxmlformats.org/officeDocument/2006/relationships/image" Target="../media/image31.png"/></Relationships>
</file>

<file path=ppt/slides/_rels/slide41.xml.rels><?xml version="1.0" encoding="UTF-8" standalone="yes"?>
<Relationships xmlns="http://schemas.openxmlformats.org/package/2006/relationships"><Relationship Id="rId4" Type="http://schemas.openxmlformats.org/officeDocument/2006/relationships/notesSlide" Target="../notesSlides/notesSlide41.xml"/><Relationship Id="rId3" Type="http://schemas.openxmlformats.org/officeDocument/2006/relationships/slideLayout" Target="../slideLayouts/slideLayout3.xml"/><Relationship Id="rId2" Type="http://schemas.openxmlformats.org/officeDocument/2006/relationships/image" Target="../media/image33.png"/><Relationship Id="rId1" Type="http://schemas.openxmlformats.org/officeDocument/2006/relationships/image" Target="../media/image32.png"/></Relationships>
</file>

<file path=ppt/slides/_rels/slide42.xml.rels><?xml version="1.0" encoding="UTF-8" standalone="yes"?>
<Relationships xmlns="http://schemas.openxmlformats.org/package/2006/relationships"><Relationship Id="rId4" Type="http://schemas.openxmlformats.org/officeDocument/2006/relationships/notesSlide" Target="../notesSlides/notesSlide42.xml"/><Relationship Id="rId3" Type="http://schemas.openxmlformats.org/officeDocument/2006/relationships/slideLayout" Target="../slideLayouts/slideLayout3.xml"/><Relationship Id="rId2" Type="http://schemas.openxmlformats.org/officeDocument/2006/relationships/image" Target="../media/image35.png"/><Relationship Id="rId1" Type="http://schemas.openxmlformats.org/officeDocument/2006/relationships/image" Target="../media/image34.pn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3.xml"/><Relationship Id="rId1" Type="http://schemas.openxmlformats.org/officeDocument/2006/relationships/image" Target="../media/image36.png"/></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3.xml"/><Relationship Id="rId1" Type="http://schemas.openxmlformats.org/officeDocument/2006/relationships/image" Target="../media/image37.png"/></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3.xml"/><Relationship Id="rId1" Type="http://schemas.openxmlformats.org/officeDocument/2006/relationships/image" Target="../media/image38.png"/></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3.xml"/><Relationship Id="rId1" Type="http://schemas.openxmlformats.org/officeDocument/2006/relationships/image" Target="../media/image39.png"/></Relationships>
</file>

<file path=ppt/slides/_rels/slide47.xml.rels><?xml version="1.0" encoding="UTF-8" standalone="yes"?>
<Relationships xmlns="http://schemas.openxmlformats.org/package/2006/relationships"><Relationship Id="rId4" Type="http://schemas.openxmlformats.org/officeDocument/2006/relationships/notesSlide" Target="../notesSlides/notesSlide47.xml"/><Relationship Id="rId3" Type="http://schemas.openxmlformats.org/officeDocument/2006/relationships/slideLayout" Target="../slideLayouts/slideLayout3.xml"/><Relationship Id="rId2" Type="http://schemas.openxmlformats.org/officeDocument/2006/relationships/image" Target="../media/image41.png"/><Relationship Id="rId1" Type="http://schemas.openxmlformats.org/officeDocument/2006/relationships/image" Target="../media/image40.png"/></Relationships>
</file>

<file path=ppt/slides/_rels/slide48.xml.rels><?xml version="1.0" encoding="UTF-8" standalone="yes"?>
<Relationships xmlns="http://schemas.openxmlformats.org/package/2006/relationships"><Relationship Id="rId4" Type="http://schemas.openxmlformats.org/officeDocument/2006/relationships/notesSlide" Target="../notesSlides/notesSlide48.xml"/><Relationship Id="rId3" Type="http://schemas.openxmlformats.org/officeDocument/2006/relationships/slideLayout" Target="../slideLayouts/slideLayout3.xml"/><Relationship Id="rId2" Type="http://schemas.openxmlformats.org/officeDocument/2006/relationships/image" Target="../media/image35.png"/><Relationship Id="rId1" Type="http://schemas.openxmlformats.org/officeDocument/2006/relationships/image" Target="../media/image34.png"/></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3.xml"/><Relationship Id="rId1" Type="http://schemas.openxmlformats.org/officeDocument/2006/relationships/image" Target="../media/image36.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4" Type="http://schemas.openxmlformats.org/officeDocument/2006/relationships/notesSlide" Target="../notesSlides/notesSlide50.xml"/><Relationship Id="rId3" Type="http://schemas.openxmlformats.org/officeDocument/2006/relationships/slideLayout" Target="../slideLayouts/slideLayout3.xml"/><Relationship Id="rId2" Type="http://schemas.openxmlformats.org/officeDocument/2006/relationships/image" Target="../media/image43.png"/><Relationship Id="rId1" Type="http://schemas.openxmlformats.org/officeDocument/2006/relationships/image" Target="../media/image42.png"/></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3.xml"/><Relationship Id="rId1" Type="http://schemas.openxmlformats.org/officeDocument/2006/relationships/image" Target="../media/image44.png"/></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3.xml"/><Relationship Id="rId1" Type="http://schemas.openxmlformats.org/officeDocument/2006/relationships/image" Target="../media/image45.png"/></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3.xml"/><Relationship Id="rId1" Type="http://schemas.openxmlformats.org/officeDocument/2006/relationships/image" Target="../media/image46.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61" name="Shape 61"/>
        <p:cNvGrpSpPr/>
        <p:nvPr/>
      </p:nvGrpSpPr>
      <p:grpSpPr>
        <a:xfrm>
          <a:off x="0" y="0"/>
          <a:ext cx="0" cy="0"/>
          <a:chOff x="0" y="0"/>
          <a:chExt cx="0" cy="0"/>
        </a:xfrm>
      </p:grpSpPr>
      <p:sp>
        <p:nvSpPr>
          <p:cNvPr id="62" name="Google Shape;62;p13"/>
          <p:cNvSpPr txBox="1"/>
          <p:nvPr>
            <p:ph type="ctrTitle"/>
          </p:nvPr>
        </p:nvSpPr>
        <p:spPr>
          <a:xfrm>
            <a:off x="3044700" y="1001325"/>
            <a:ext cx="3054600" cy="3149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SzPts val="990"/>
              <a:buNone/>
            </a:pPr>
            <a:r>
              <a:rPr lang="en-US" sz="3000"/>
              <a:t>Penerapan Deep Neural Network dengan Dropout dan Cost-Sensitive Learning untuk Prediksi Seorang Terkena Penyakit Stroke</a:t>
            </a:r>
            <a:endParaRPr sz="3000"/>
          </a:p>
        </p:txBody>
      </p:sp>
      <p:sp>
        <p:nvSpPr>
          <p:cNvPr id="63" name="Google Shape;63;p13"/>
          <p:cNvSpPr txBox="1"/>
          <p:nvPr>
            <p:ph type="subTitle" idx="1"/>
          </p:nvPr>
        </p:nvSpPr>
        <p:spPr>
          <a:xfrm>
            <a:off x="6767525" y="4297603"/>
            <a:ext cx="2193000" cy="349500"/>
          </a:xfrm>
          <a:prstGeom prst="rect">
            <a:avLst/>
          </a:prstGeom>
        </p:spPr>
        <p:txBody>
          <a:bodyPr spcFirstLastPara="1" wrap="square" lIns="91425" tIns="91425" rIns="91425" bIns="91425" anchor="t" anchorCtr="0">
            <a:noAutofit/>
          </a:bodyPr>
          <a:lstStyle/>
          <a:p>
            <a:pPr marL="0" lvl="0" indent="0" algn="ctr" rtl="0">
              <a:lnSpc>
                <a:spcPct val="80000"/>
              </a:lnSpc>
              <a:spcBef>
                <a:spcPts val="0"/>
              </a:spcBef>
              <a:spcAft>
                <a:spcPts val="0"/>
              </a:spcAft>
              <a:buSzPts val="852"/>
              <a:buNone/>
            </a:pPr>
            <a:r>
              <a:rPr lang="en-US" sz="1815"/>
              <a:t>1118004 - Cynthia Caroline</a:t>
            </a:r>
            <a:endParaRPr sz="1815"/>
          </a:p>
        </p:txBody>
      </p:sp>
      <p:pic>
        <p:nvPicPr>
          <p:cNvPr id="64" name="Google Shape;64;p13"/>
          <p:cNvPicPr preferRelativeResize="0"/>
          <p:nvPr/>
        </p:nvPicPr>
        <p:blipFill>
          <a:blip r:embed="rId1"/>
          <a:stretch>
            <a:fillRect/>
          </a:stretch>
        </p:blipFill>
        <p:spPr>
          <a:xfrm>
            <a:off x="315000" y="203750"/>
            <a:ext cx="1336750" cy="6876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16" name="Shape 116"/>
        <p:cNvGrpSpPr/>
        <p:nvPr/>
      </p:nvGrpSpPr>
      <p:grpSpPr>
        <a:xfrm>
          <a:off x="0" y="0"/>
          <a:ext cx="0" cy="0"/>
          <a:chOff x="0" y="0"/>
          <a:chExt cx="0" cy="0"/>
        </a:xfrm>
      </p:grpSpPr>
      <p:sp>
        <p:nvSpPr>
          <p:cNvPr id="117" name="Google Shape;117;p22"/>
          <p:cNvSpPr txBox="1"/>
          <p:nvPr>
            <p:ph type="title"/>
          </p:nvPr>
        </p:nvSpPr>
        <p:spPr>
          <a:xfrm>
            <a:off x="311700" y="315925"/>
            <a:ext cx="8520600" cy="8313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US"/>
              <a:t>Stroke</a:t>
            </a:r>
            <a:endParaRPr lang="en-US"/>
          </a:p>
        </p:txBody>
      </p:sp>
      <p:sp>
        <p:nvSpPr>
          <p:cNvPr id="118" name="Google Shape;118;p22"/>
          <p:cNvSpPr txBox="1"/>
          <p:nvPr>
            <p:ph type="body" idx="1"/>
          </p:nvPr>
        </p:nvSpPr>
        <p:spPr>
          <a:xfrm>
            <a:off x="311700" y="1225225"/>
            <a:ext cx="8520600" cy="33540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US"/>
              <a:t>Kondisi yang terjadi ketika darah ke otak berkurang.</a:t>
            </a:r>
            <a:endParaRPr lang="en-US"/>
          </a:p>
          <a:p>
            <a:pPr marL="457200" lvl="0" indent="-342900" algn="l" rtl="0">
              <a:spcBef>
                <a:spcPts val="0"/>
              </a:spcBef>
              <a:spcAft>
                <a:spcPts val="0"/>
              </a:spcAft>
              <a:buSzPts val="1800"/>
              <a:buChar char="●"/>
            </a:pPr>
            <a:r>
              <a:rPr lang="en-US"/>
              <a:t>Kenapa bisa terjadi?</a:t>
            </a:r>
            <a:endParaRPr lang="en-US"/>
          </a:p>
          <a:p>
            <a:pPr marL="914400" lvl="1" indent="-317500" algn="l" rtl="0">
              <a:spcBef>
                <a:spcPts val="0"/>
              </a:spcBef>
              <a:spcAft>
                <a:spcPts val="0"/>
              </a:spcAft>
              <a:buSzPts val="1400"/>
              <a:buChar char="○"/>
            </a:pPr>
            <a:r>
              <a:rPr lang="en-US"/>
              <a:t>penyumbatan (stroke iskemik) </a:t>
            </a:r>
            <a:endParaRPr lang="en-US"/>
          </a:p>
          <a:p>
            <a:pPr marL="914400" lvl="1" indent="-317500" algn="l" rtl="0">
              <a:spcBef>
                <a:spcPts val="0"/>
              </a:spcBef>
              <a:spcAft>
                <a:spcPts val="0"/>
              </a:spcAft>
              <a:buSzPts val="1400"/>
              <a:buChar char="○"/>
            </a:pPr>
            <a:r>
              <a:rPr lang="en-US"/>
              <a:t>pecahnya pembuluh darah (stroke hemoragik) [12].</a:t>
            </a:r>
            <a:endParaRPr lang="en-US"/>
          </a:p>
          <a:p>
            <a:pPr marL="457200" lvl="0" indent="-342900" algn="l" rtl="0">
              <a:spcBef>
                <a:spcPts val="0"/>
              </a:spcBef>
              <a:spcAft>
                <a:spcPts val="0"/>
              </a:spcAft>
              <a:buSzPts val="1800"/>
              <a:buChar char="●"/>
            </a:pPr>
            <a:r>
              <a:rPr lang="en-US"/>
              <a:t>Tanpa darah, otak tidak akan mendapatkan oksigen dan nutrisi, yang berakibatkan sel-sel pada otak akan segera mati.</a:t>
            </a:r>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22" name="Shape 122"/>
        <p:cNvGrpSpPr/>
        <p:nvPr/>
      </p:nvGrpSpPr>
      <p:grpSpPr>
        <a:xfrm>
          <a:off x="0" y="0"/>
          <a:ext cx="0" cy="0"/>
          <a:chOff x="0" y="0"/>
          <a:chExt cx="0" cy="0"/>
        </a:xfrm>
      </p:grpSpPr>
      <p:sp>
        <p:nvSpPr>
          <p:cNvPr id="123" name="Google Shape;123;p23"/>
          <p:cNvSpPr txBox="1"/>
          <p:nvPr>
            <p:ph type="body" idx="1"/>
          </p:nvPr>
        </p:nvSpPr>
        <p:spPr>
          <a:xfrm>
            <a:off x="311700" y="1225225"/>
            <a:ext cx="8520600" cy="3354000"/>
          </a:xfrm>
          <a:prstGeom prst="rect">
            <a:avLst/>
          </a:prstGeom>
        </p:spPr>
        <p:txBody>
          <a:bodyPr spcFirstLastPara="1" wrap="square" lIns="91425" tIns="91425" rIns="91425" bIns="91425" anchor="t" anchorCtr="0">
            <a:normAutofit fontScale="40000" lnSpcReduction="20000"/>
          </a:bodyPr>
          <a:lstStyle/>
          <a:p>
            <a:pPr marL="0" lvl="0" indent="0" algn="l" rtl="0">
              <a:spcBef>
                <a:spcPts val="0"/>
              </a:spcBef>
              <a:spcAft>
                <a:spcPts val="0"/>
              </a:spcAft>
              <a:buClr>
                <a:schemeClr val="dk1"/>
              </a:buClr>
              <a:buSzPts val="440"/>
              <a:buFont typeface="Arial" panose="020B0604020202090204"/>
              <a:buNone/>
            </a:pPr>
            <a:r>
              <a:rPr lang="en-US" sz="4935"/>
              <a:t>Faktor penyebab stroke antara lain [13]:</a:t>
            </a:r>
            <a:endParaRPr sz="4935"/>
          </a:p>
          <a:p>
            <a:pPr marL="0" lvl="0" indent="0" algn="l" rtl="0">
              <a:spcBef>
                <a:spcPts val="1200"/>
              </a:spcBef>
              <a:spcAft>
                <a:spcPts val="0"/>
              </a:spcAft>
              <a:buClr>
                <a:schemeClr val="dk1"/>
              </a:buClr>
              <a:buSzPts val="440"/>
              <a:buFont typeface="Arial" panose="020B0604020202090204"/>
              <a:buNone/>
            </a:pPr>
            <a:r>
              <a:rPr lang="en-US" sz="4935"/>
              <a:t>1. Faktor kesehatan -&gt; hipertensi (lebih dari 140/90), mengidap penyakit jantung (gagal jantung, penyakit jantung bawaan, infeksi jantung, atau aritmia), obesitas, kolestrol tinggi, diabetes, sleep apnea, dan pernah mengalami TIA (stroke ringan) atau serangan jantung sebelumnya.</a:t>
            </a:r>
            <a:endParaRPr sz="4935"/>
          </a:p>
          <a:p>
            <a:pPr marL="0" lvl="0" indent="0" algn="l" rtl="0">
              <a:spcBef>
                <a:spcPts val="1200"/>
              </a:spcBef>
              <a:spcAft>
                <a:spcPts val="0"/>
              </a:spcAft>
              <a:buClr>
                <a:schemeClr val="dk1"/>
              </a:buClr>
              <a:buSzPts val="440"/>
              <a:buFont typeface="Arial" panose="020B0604020202090204"/>
              <a:buNone/>
            </a:pPr>
            <a:r>
              <a:rPr lang="en-US" sz="4935"/>
              <a:t>2. Faktor gaya hidup -&gt; kebiasaan merokok, kurang olahraga, konsumsi obat-obatan terlarang, dan kecanduan alkohol.</a:t>
            </a:r>
            <a:endParaRPr sz="4935"/>
          </a:p>
          <a:p>
            <a:pPr marL="0" lvl="0" indent="0" algn="l" rtl="0">
              <a:spcBef>
                <a:spcPts val="1200"/>
              </a:spcBef>
              <a:spcAft>
                <a:spcPts val="1200"/>
              </a:spcAft>
              <a:buClr>
                <a:schemeClr val="dk1"/>
              </a:buClr>
              <a:buSzPts val="440"/>
              <a:buFont typeface="Arial" panose="020B0604020202090204"/>
              <a:buNone/>
            </a:pPr>
            <a:r>
              <a:rPr lang="en-US" sz="4935"/>
              <a:t>3. Faktor lain -&gt; faktor keturunan dan usia.</a:t>
            </a:r>
            <a:endParaRPr lang="en-US" sz="4935"/>
          </a:p>
        </p:txBody>
      </p:sp>
      <p:sp>
        <p:nvSpPr>
          <p:cNvPr id="124" name="Google Shape;124;p23"/>
          <p:cNvSpPr txBox="1"/>
          <p:nvPr>
            <p:ph type="title"/>
          </p:nvPr>
        </p:nvSpPr>
        <p:spPr>
          <a:xfrm>
            <a:off x="311700" y="315925"/>
            <a:ext cx="8520600" cy="8313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US"/>
              <a:t>Stroke</a:t>
            </a:r>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28" name="Shape 128"/>
        <p:cNvGrpSpPr/>
        <p:nvPr/>
      </p:nvGrpSpPr>
      <p:grpSpPr>
        <a:xfrm>
          <a:off x="0" y="0"/>
          <a:ext cx="0" cy="0"/>
          <a:chOff x="0" y="0"/>
          <a:chExt cx="0" cy="0"/>
        </a:xfrm>
      </p:grpSpPr>
      <p:sp>
        <p:nvSpPr>
          <p:cNvPr id="129" name="Google Shape;129;p24"/>
          <p:cNvSpPr txBox="1"/>
          <p:nvPr>
            <p:ph type="title"/>
          </p:nvPr>
        </p:nvSpPr>
        <p:spPr>
          <a:xfrm>
            <a:off x="311700" y="315925"/>
            <a:ext cx="8520600" cy="8313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US"/>
              <a:t>Deep Neural Network</a:t>
            </a:r>
            <a:endParaRPr lang="en-US"/>
          </a:p>
        </p:txBody>
      </p:sp>
      <p:sp>
        <p:nvSpPr>
          <p:cNvPr id="130" name="Google Shape;130;p24"/>
          <p:cNvSpPr txBox="1"/>
          <p:nvPr>
            <p:ph type="body" idx="1"/>
          </p:nvPr>
        </p:nvSpPr>
        <p:spPr>
          <a:xfrm>
            <a:off x="311700" y="1225225"/>
            <a:ext cx="8520600" cy="33540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US"/>
              <a:t>Cara kerjanya terinspirasi dari cara kerja otak</a:t>
            </a:r>
            <a:endParaRPr lang="en-US"/>
          </a:p>
          <a:p>
            <a:pPr marL="457200" lvl="0" indent="-342900" algn="l" rtl="0">
              <a:spcBef>
                <a:spcPts val="0"/>
              </a:spcBef>
              <a:spcAft>
                <a:spcPts val="0"/>
              </a:spcAft>
              <a:buSzPts val="1800"/>
              <a:buChar char="●"/>
            </a:pPr>
            <a:r>
              <a:rPr lang="en-US"/>
              <a:t>Otak -&gt; kumpulan neuron yang saling terhubung</a:t>
            </a:r>
            <a:endParaRPr lang="en-US"/>
          </a:p>
          <a:p>
            <a:pPr marL="457200" lvl="0" indent="-342900" algn="l" rtl="0">
              <a:spcBef>
                <a:spcPts val="0"/>
              </a:spcBef>
              <a:spcAft>
                <a:spcPts val="0"/>
              </a:spcAft>
              <a:buSzPts val="1800"/>
              <a:buChar char="●"/>
            </a:pPr>
            <a:r>
              <a:rPr lang="en-US"/>
              <a:t>Tiap neuron menerima input dari output neuron yang lain, lalu melakukan perhitungan</a:t>
            </a:r>
            <a:endParaRPr lang="en-US"/>
          </a:p>
        </p:txBody>
      </p:sp>
      <p:pic>
        <p:nvPicPr>
          <p:cNvPr id="131" name="Google Shape;131;p24"/>
          <p:cNvPicPr preferRelativeResize="0"/>
          <p:nvPr/>
        </p:nvPicPr>
        <p:blipFill>
          <a:blip r:embed="rId1"/>
          <a:stretch>
            <a:fillRect/>
          </a:stretch>
        </p:blipFill>
        <p:spPr>
          <a:xfrm>
            <a:off x="3975950" y="2320625"/>
            <a:ext cx="4856350" cy="25682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35" name="Shape 135"/>
        <p:cNvGrpSpPr/>
        <p:nvPr/>
      </p:nvGrpSpPr>
      <p:grpSpPr>
        <a:xfrm>
          <a:off x="0" y="0"/>
          <a:ext cx="0" cy="0"/>
          <a:chOff x="0" y="0"/>
          <a:chExt cx="0" cy="0"/>
        </a:xfrm>
      </p:grpSpPr>
      <p:sp>
        <p:nvSpPr>
          <p:cNvPr id="136" name="Google Shape;136;p25"/>
          <p:cNvSpPr txBox="1"/>
          <p:nvPr>
            <p:ph type="title"/>
          </p:nvPr>
        </p:nvSpPr>
        <p:spPr>
          <a:xfrm>
            <a:off x="311700" y="315925"/>
            <a:ext cx="8520600" cy="8313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US"/>
              <a:t>Deep Neural Network</a:t>
            </a:r>
            <a:endParaRPr lang="en-US"/>
          </a:p>
        </p:txBody>
      </p:sp>
      <p:pic>
        <p:nvPicPr>
          <p:cNvPr id="137" name="Google Shape;137;p25"/>
          <p:cNvPicPr preferRelativeResize="0"/>
          <p:nvPr/>
        </p:nvPicPr>
        <p:blipFill>
          <a:blip r:embed="rId1"/>
          <a:stretch>
            <a:fillRect/>
          </a:stretch>
        </p:blipFill>
        <p:spPr>
          <a:xfrm>
            <a:off x="5351432" y="2844672"/>
            <a:ext cx="3423442" cy="1653450"/>
          </a:xfrm>
          <a:prstGeom prst="rect">
            <a:avLst/>
          </a:prstGeom>
          <a:noFill/>
          <a:ln>
            <a:noFill/>
          </a:ln>
        </p:spPr>
      </p:pic>
      <p:pic>
        <p:nvPicPr>
          <p:cNvPr id="138" name="Google Shape;138;p25"/>
          <p:cNvPicPr preferRelativeResize="0"/>
          <p:nvPr/>
        </p:nvPicPr>
        <p:blipFill>
          <a:blip r:embed="rId2"/>
          <a:stretch>
            <a:fillRect/>
          </a:stretch>
        </p:blipFill>
        <p:spPr>
          <a:xfrm>
            <a:off x="311700" y="1147225"/>
            <a:ext cx="4568801" cy="3216949"/>
          </a:xfrm>
          <a:prstGeom prst="rect">
            <a:avLst/>
          </a:prstGeom>
          <a:noFill/>
          <a:ln>
            <a:noFill/>
          </a:ln>
        </p:spPr>
      </p:pic>
      <p:pic>
        <p:nvPicPr>
          <p:cNvPr id="139" name="Google Shape;139;p25"/>
          <p:cNvPicPr preferRelativeResize="0"/>
          <p:nvPr/>
        </p:nvPicPr>
        <p:blipFill>
          <a:blip r:embed="rId3"/>
          <a:stretch>
            <a:fillRect/>
          </a:stretch>
        </p:blipFill>
        <p:spPr>
          <a:xfrm>
            <a:off x="5032901" y="1299625"/>
            <a:ext cx="3713725" cy="1392647"/>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43" name="Shape 143"/>
        <p:cNvGrpSpPr/>
        <p:nvPr/>
      </p:nvGrpSpPr>
      <p:grpSpPr>
        <a:xfrm>
          <a:off x="0" y="0"/>
          <a:ext cx="0" cy="0"/>
          <a:chOff x="0" y="0"/>
          <a:chExt cx="0" cy="0"/>
        </a:xfrm>
      </p:grpSpPr>
      <p:sp>
        <p:nvSpPr>
          <p:cNvPr id="144" name="Google Shape;144;p26"/>
          <p:cNvSpPr txBox="1"/>
          <p:nvPr>
            <p:ph type="title"/>
          </p:nvPr>
        </p:nvSpPr>
        <p:spPr>
          <a:xfrm>
            <a:off x="311700" y="315925"/>
            <a:ext cx="8520600" cy="8313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US"/>
              <a:t>Activation Function</a:t>
            </a:r>
            <a:endParaRPr lang="en-US"/>
          </a:p>
        </p:txBody>
      </p:sp>
      <p:sp>
        <p:nvSpPr>
          <p:cNvPr id="145" name="Google Shape;145;p26"/>
          <p:cNvSpPr txBox="1"/>
          <p:nvPr/>
        </p:nvSpPr>
        <p:spPr>
          <a:xfrm>
            <a:off x="5840550" y="3269850"/>
            <a:ext cx="23670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t>Sigmoid</a:t>
            </a:r>
            <a:endParaRPr lang="en-US"/>
          </a:p>
          <a:p>
            <a:pPr marL="0" lvl="0" indent="0" algn="l" rtl="0">
              <a:spcBef>
                <a:spcPts val="0"/>
              </a:spcBef>
              <a:spcAft>
                <a:spcPts val="0"/>
              </a:spcAft>
              <a:buNone/>
            </a:pPr>
            <a:r>
              <a:rPr lang="en-US"/>
              <a:t>Jarak = 0 sampai 1</a:t>
            </a:r>
            <a:endParaRPr lang="en-US"/>
          </a:p>
        </p:txBody>
      </p:sp>
      <p:sp>
        <p:nvSpPr>
          <p:cNvPr id="146" name="Google Shape;146;p26"/>
          <p:cNvSpPr txBox="1"/>
          <p:nvPr/>
        </p:nvSpPr>
        <p:spPr>
          <a:xfrm>
            <a:off x="3190575" y="3209350"/>
            <a:ext cx="23670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t>ReLu</a:t>
            </a:r>
            <a:endParaRPr lang="en-US"/>
          </a:p>
          <a:p>
            <a:pPr marL="0" lvl="0" indent="0" algn="l" rtl="0">
              <a:spcBef>
                <a:spcPts val="0"/>
              </a:spcBef>
              <a:spcAft>
                <a:spcPts val="0"/>
              </a:spcAft>
              <a:buClr>
                <a:schemeClr val="dk1"/>
              </a:buClr>
              <a:buSzPts val="1100"/>
              <a:buFont typeface="Arial" panose="020B0604020202090204"/>
              <a:buNone/>
            </a:pPr>
            <a:r>
              <a:rPr lang="en-US">
                <a:solidFill>
                  <a:schemeClr val="dk1"/>
                </a:solidFill>
              </a:rPr>
              <a:t>Jarak = 0 sampai tak hingga</a:t>
            </a:r>
            <a:endParaRPr lang="en-US">
              <a:solidFill>
                <a:schemeClr val="dk1"/>
              </a:solidFill>
            </a:endParaRPr>
          </a:p>
        </p:txBody>
      </p:sp>
      <p:sp>
        <p:nvSpPr>
          <p:cNvPr id="147" name="Google Shape;147;p26"/>
          <p:cNvSpPr txBox="1"/>
          <p:nvPr/>
        </p:nvSpPr>
        <p:spPr>
          <a:xfrm>
            <a:off x="675963" y="3269850"/>
            <a:ext cx="23670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t>TanH</a:t>
            </a:r>
            <a:endParaRPr lang="en-US"/>
          </a:p>
          <a:p>
            <a:pPr marL="0" lvl="0" indent="0" algn="l" rtl="0">
              <a:spcBef>
                <a:spcPts val="0"/>
              </a:spcBef>
              <a:spcAft>
                <a:spcPts val="0"/>
              </a:spcAft>
              <a:buClr>
                <a:schemeClr val="dk1"/>
              </a:buClr>
              <a:buSzPts val="1100"/>
              <a:buFont typeface="Arial" panose="020B0604020202090204"/>
              <a:buNone/>
            </a:pPr>
            <a:r>
              <a:rPr lang="en-US">
                <a:solidFill>
                  <a:schemeClr val="dk1"/>
                </a:solidFill>
              </a:rPr>
              <a:t>Jarak = -1 sampai 1</a:t>
            </a:r>
            <a:endParaRPr lang="en-US">
              <a:solidFill>
                <a:schemeClr val="dk1"/>
              </a:solidFill>
            </a:endParaRPr>
          </a:p>
        </p:txBody>
      </p:sp>
      <p:pic>
        <p:nvPicPr>
          <p:cNvPr id="148" name="Google Shape;148;p26"/>
          <p:cNvPicPr preferRelativeResize="0"/>
          <p:nvPr/>
        </p:nvPicPr>
        <p:blipFill>
          <a:blip r:embed="rId1"/>
          <a:stretch>
            <a:fillRect/>
          </a:stretch>
        </p:blipFill>
        <p:spPr>
          <a:xfrm>
            <a:off x="5840550" y="1058126"/>
            <a:ext cx="2367000" cy="2040519"/>
          </a:xfrm>
          <a:prstGeom prst="rect">
            <a:avLst/>
          </a:prstGeom>
          <a:noFill/>
          <a:ln>
            <a:noFill/>
          </a:ln>
        </p:spPr>
      </p:pic>
      <p:pic>
        <p:nvPicPr>
          <p:cNvPr id="149" name="Google Shape;149;p26"/>
          <p:cNvPicPr preferRelativeResize="0"/>
          <p:nvPr/>
        </p:nvPicPr>
        <p:blipFill>
          <a:blip r:embed="rId2"/>
          <a:stretch>
            <a:fillRect/>
          </a:stretch>
        </p:blipFill>
        <p:spPr>
          <a:xfrm>
            <a:off x="429500" y="1088301"/>
            <a:ext cx="2439109" cy="2040525"/>
          </a:xfrm>
          <a:prstGeom prst="rect">
            <a:avLst/>
          </a:prstGeom>
          <a:noFill/>
          <a:ln>
            <a:noFill/>
          </a:ln>
        </p:spPr>
      </p:pic>
      <p:pic>
        <p:nvPicPr>
          <p:cNvPr id="150" name="Google Shape;150;p26"/>
          <p:cNvPicPr preferRelativeResize="0"/>
          <p:nvPr/>
        </p:nvPicPr>
        <p:blipFill>
          <a:blip r:embed="rId3"/>
          <a:stretch>
            <a:fillRect/>
          </a:stretch>
        </p:blipFill>
        <p:spPr>
          <a:xfrm>
            <a:off x="3135013" y="1064275"/>
            <a:ext cx="2367000" cy="2028227"/>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54" name="Shape 154"/>
        <p:cNvGrpSpPr/>
        <p:nvPr/>
      </p:nvGrpSpPr>
      <p:grpSpPr>
        <a:xfrm>
          <a:off x="0" y="0"/>
          <a:ext cx="0" cy="0"/>
          <a:chOff x="0" y="0"/>
          <a:chExt cx="0" cy="0"/>
        </a:xfrm>
      </p:grpSpPr>
      <p:sp>
        <p:nvSpPr>
          <p:cNvPr id="155" name="Google Shape;155;p27"/>
          <p:cNvSpPr txBox="1"/>
          <p:nvPr>
            <p:ph type="title"/>
          </p:nvPr>
        </p:nvSpPr>
        <p:spPr>
          <a:xfrm>
            <a:off x="311700" y="315925"/>
            <a:ext cx="8520600" cy="8313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US"/>
              <a:t>Dropout</a:t>
            </a:r>
            <a:endParaRPr lang="en-US"/>
          </a:p>
        </p:txBody>
      </p:sp>
      <p:sp>
        <p:nvSpPr>
          <p:cNvPr id="156" name="Google Shape;156;p27"/>
          <p:cNvSpPr txBox="1"/>
          <p:nvPr>
            <p:ph type="body" idx="1"/>
          </p:nvPr>
        </p:nvSpPr>
        <p:spPr>
          <a:xfrm>
            <a:off x="311700" y="1225225"/>
            <a:ext cx="8520600" cy="33540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US"/>
              <a:t>Cara kerja: menonaktifkan neuron dalam neural network secara acak</a:t>
            </a:r>
            <a:endParaRPr lang="en-US"/>
          </a:p>
          <a:p>
            <a:pPr marL="457200" lvl="0" indent="-342900" algn="l" rtl="0">
              <a:spcBef>
                <a:spcPts val="0"/>
              </a:spcBef>
              <a:spcAft>
                <a:spcPts val="0"/>
              </a:spcAft>
              <a:buSzPts val="1800"/>
              <a:buChar char="●"/>
            </a:pPr>
            <a:r>
              <a:rPr lang="en-US"/>
              <a:t>Tujuan: mengurangi overfitting</a:t>
            </a:r>
            <a:endParaRPr lang="en-US"/>
          </a:p>
          <a:p>
            <a:pPr marL="457200" lvl="0" indent="-342900" algn="l" rtl="0">
              <a:spcBef>
                <a:spcPts val="0"/>
              </a:spcBef>
              <a:spcAft>
                <a:spcPts val="0"/>
              </a:spcAft>
              <a:buSzPts val="1800"/>
              <a:buChar char="●"/>
            </a:pPr>
            <a:r>
              <a:rPr lang="en-US"/>
              <a:t>Algoritma: Pada fase training, tiap neuron (kecuali neuron output), punya probabilitas p yang sementara diputus. Tujuannya untuk diabaikan dahulu saat fase training kali ini, tetapi mungkin saja, ia akan aktif di training berikutnya [14].</a:t>
            </a:r>
            <a:endParaRPr lang="en-US"/>
          </a:p>
        </p:txBody>
      </p:sp>
      <p:pic>
        <p:nvPicPr>
          <p:cNvPr id="157" name="Google Shape;157;p27"/>
          <p:cNvPicPr preferRelativeResize="0"/>
          <p:nvPr/>
        </p:nvPicPr>
        <p:blipFill>
          <a:blip r:embed="rId1"/>
          <a:stretch>
            <a:fillRect/>
          </a:stretch>
        </p:blipFill>
        <p:spPr>
          <a:xfrm>
            <a:off x="6306500" y="2996050"/>
            <a:ext cx="2525800" cy="19677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61" name="Shape 161"/>
        <p:cNvGrpSpPr/>
        <p:nvPr/>
      </p:nvGrpSpPr>
      <p:grpSpPr>
        <a:xfrm>
          <a:off x="0" y="0"/>
          <a:ext cx="0" cy="0"/>
          <a:chOff x="0" y="0"/>
          <a:chExt cx="0" cy="0"/>
        </a:xfrm>
      </p:grpSpPr>
      <p:sp>
        <p:nvSpPr>
          <p:cNvPr id="162" name="Google Shape;162;p28"/>
          <p:cNvSpPr txBox="1"/>
          <p:nvPr>
            <p:ph type="title"/>
          </p:nvPr>
        </p:nvSpPr>
        <p:spPr>
          <a:xfrm>
            <a:off x="311700" y="315925"/>
            <a:ext cx="8520600" cy="8313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US"/>
              <a:t>Dropout</a:t>
            </a:r>
            <a:endParaRPr lang="en-US"/>
          </a:p>
        </p:txBody>
      </p:sp>
      <p:pic>
        <p:nvPicPr>
          <p:cNvPr id="163" name="Google Shape;163;p28"/>
          <p:cNvPicPr preferRelativeResize="0"/>
          <p:nvPr/>
        </p:nvPicPr>
        <p:blipFill>
          <a:blip r:embed="rId1"/>
          <a:stretch>
            <a:fillRect/>
          </a:stretch>
        </p:blipFill>
        <p:spPr>
          <a:xfrm>
            <a:off x="311700" y="1299625"/>
            <a:ext cx="4578343" cy="1612500"/>
          </a:xfrm>
          <a:prstGeom prst="rect">
            <a:avLst/>
          </a:prstGeom>
          <a:noFill/>
          <a:ln>
            <a:noFill/>
          </a:ln>
        </p:spPr>
      </p:pic>
      <p:pic>
        <p:nvPicPr>
          <p:cNvPr id="164" name="Google Shape;164;p28"/>
          <p:cNvPicPr preferRelativeResize="0"/>
          <p:nvPr/>
        </p:nvPicPr>
        <p:blipFill>
          <a:blip r:embed="rId2"/>
          <a:stretch>
            <a:fillRect/>
          </a:stretch>
        </p:blipFill>
        <p:spPr>
          <a:xfrm>
            <a:off x="3584875" y="3049875"/>
            <a:ext cx="5247425" cy="18663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68" name="Shape 168"/>
        <p:cNvGrpSpPr/>
        <p:nvPr/>
      </p:nvGrpSpPr>
      <p:grpSpPr>
        <a:xfrm>
          <a:off x="0" y="0"/>
          <a:ext cx="0" cy="0"/>
          <a:chOff x="0" y="0"/>
          <a:chExt cx="0" cy="0"/>
        </a:xfrm>
      </p:grpSpPr>
      <p:sp>
        <p:nvSpPr>
          <p:cNvPr id="169" name="Google Shape;169;p29"/>
          <p:cNvSpPr txBox="1"/>
          <p:nvPr>
            <p:ph type="title"/>
          </p:nvPr>
        </p:nvSpPr>
        <p:spPr>
          <a:xfrm>
            <a:off x="311700" y="315925"/>
            <a:ext cx="8520600" cy="8313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US"/>
              <a:t>Cost-Sensitive Learning (Intro)</a:t>
            </a:r>
            <a:endParaRPr lang="en-US"/>
          </a:p>
        </p:txBody>
      </p:sp>
      <p:sp>
        <p:nvSpPr>
          <p:cNvPr id="170" name="Google Shape;170;p29"/>
          <p:cNvSpPr txBox="1"/>
          <p:nvPr>
            <p:ph type="body" idx="1"/>
          </p:nvPr>
        </p:nvSpPr>
        <p:spPr>
          <a:xfrm>
            <a:off x="311700" y="1147225"/>
            <a:ext cx="8520600" cy="33540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US"/>
              <a:t>Metode yang memperhitungkan kesalahan prediksi saat training sebagai cost.</a:t>
            </a:r>
            <a:endParaRPr lang="en-US"/>
          </a:p>
          <a:p>
            <a:pPr marL="457200" lvl="0" indent="-342900" algn="l" rtl="0">
              <a:spcBef>
                <a:spcPts val="0"/>
              </a:spcBef>
              <a:spcAft>
                <a:spcPts val="0"/>
              </a:spcAft>
              <a:buSzPts val="1800"/>
              <a:buChar char="●"/>
            </a:pPr>
            <a:r>
              <a:rPr lang="en-US"/>
              <a:t>Cocok digunakan untuk kasus yang lebih mementingkan false negative.</a:t>
            </a:r>
            <a:endParaRPr lang="en-US"/>
          </a:p>
          <a:p>
            <a:pPr marL="457200" lvl="0" indent="-342900" algn="l" rtl="0">
              <a:spcBef>
                <a:spcPts val="0"/>
              </a:spcBef>
              <a:spcAft>
                <a:spcPts val="0"/>
              </a:spcAft>
              <a:buSzPts val="1800"/>
              <a:buChar char="●"/>
            </a:pPr>
            <a:r>
              <a:rPr lang="en-US"/>
              <a:t>Tujuan: meminimalkan cost saat training dataset [19].</a:t>
            </a:r>
            <a:endParaRPr 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74" name="Shape 174"/>
        <p:cNvGrpSpPr/>
        <p:nvPr/>
      </p:nvGrpSpPr>
      <p:grpSpPr>
        <a:xfrm>
          <a:off x="0" y="0"/>
          <a:ext cx="0" cy="0"/>
          <a:chOff x="0" y="0"/>
          <a:chExt cx="0" cy="0"/>
        </a:xfrm>
      </p:grpSpPr>
      <p:sp>
        <p:nvSpPr>
          <p:cNvPr id="175" name="Google Shape;175;p30"/>
          <p:cNvSpPr txBox="1"/>
          <p:nvPr>
            <p:ph type="title"/>
          </p:nvPr>
        </p:nvSpPr>
        <p:spPr>
          <a:xfrm>
            <a:off x="311700" y="315925"/>
            <a:ext cx="8520600" cy="831300"/>
          </a:xfrm>
          <a:prstGeom prst="rect">
            <a:avLst/>
          </a:prstGeom>
        </p:spPr>
        <p:txBody>
          <a:bodyPr spcFirstLastPara="1" wrap="square" lIns="91425" tIns="91425" rIns="91425" bIns="91425" anchor="b" anchorCtr="0">
            <a:normAutofit fontScale="90000"/>
          </a:bodyPr>
          <a:lstStyle/>
          <a:p>
            <a:pPr marL="0" lvl="0" indent="0" algn="l" rtl="0">
              <a:spcBef>
                <a:spcPts val="0"/>
              </a:spcBef>
              <a:spcAft>
                <a:spcPts val="0"/>
              </a:spcAft>
              <a:buNone/>
            </a:pPr>
            <a:r>
              <a:rPr lang="en-US"/>
              <a:t>Cost-Sensitive Learning (Cost Matrix)</a:t>
            </a:r>
            <a:endParaRPr lang="en-US"/>
          </a:p>
        </p:txBody>
      </p:sp>
      <p:sp>
        <p:nvSpPr>
          <p:cNvPr id="176" name="Google Shape;176;p30"/>
          <p:cNvSpPr txBox="1"/>
          <p:nvPr>
            <p:ph type="body" idx="1"/>
          </p:nvPr>
        </p:nvSpPr>
        <p:spPr>
          <a:xfrm>
            <a:off x="311700" y="1225225"/>
            <a:ext cx="8520600" cy="10983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US"/>
              <a:t>Cost-Sensitive Learning difokuskan untuk menetapkan cost yang berbeda pada tiap kesalahan klasifikasi</a:t>
            </a:r>
            <a:endParaRPr lang="en-US"/>
          </a:p>
          <a:p>
            <a:pPr marL="457200" lvl="0" indent="-342900" algn="l" rtl="0">
              <a:spcBef>
                <a:spcPts val="0"/>
              </a:spcBef>
              <a:spcAft>
                <a:spcPts val="0"/>
              </a:spcAft>
              <a:buSzPts val="1800"/>
              <a:buChar char="●"/>
            </a:pPr>
            <a:r>
              <a:rPr lang="en-US"/>
              <a:t>Untuk menghitung kesalahan klasifikasi, menggunakan cost matrix</a:t>
            </a:r>
            <a:endParaRPr lang="en-US"/>
          </a:p>
        </p:txBody>
      </p:sp>
      <p:pic>
        <p:nvPicPr>
          <p:cNvPr id="177" name="Google Shape;177;p30"/>
          <p:cNvPicPr preferRelativeResize="0"/>
          <p:nvPr/>
        </p:nvPicPr>
        <p:blipFill rotWithShape="1">
          <a:blip r:embed="rId1"/>
          <a:srcRect t="32065"/>
          <a:stretch>
            <a:fillRect/>
          </a:stretch>
        </p:blipFill>
        <p:spPr>
          <a:xfrm>
            <a:off x="215100" y="2487225"/>
            <a:ext cx="5047199" cy="1822900"/>
          </a:xfrm>
          <a:prstGeom prst="rect">
            <a:avLst/>
          </a:prstGeom>
          <a:noFill/>
          <a:ln>
            <a:noFill/>
          </a:ln>
        </p:spPr>
      </p:pic>
      <p:graphicFrame>
        <p:nvGraphicFramePr>
          <p:cNvPr id="178" name="Google Shape;178;p30"/>
          <p:cNvGraphicFramePr/>
          <p:nvPr/>
        </p:nvGraphicFramePr>
        <p:xfrm>
          <a:off x="5423300" y="2487225"/>
          <a:ext cx="3000000" cy="3000000"/>
        </p:xfrm>
        <a:graphic>
          <a:graphicData uri="http://schemas.openxmlformats.org/drawingml/2006/table">
            <a:tbl>
              <a:tblPr>
                <a:noFill/>
                <a:tableStyleId>{06C0ACC1-72B0-41F1-9332-FE805192AF29}</a:tableStyleId>
              </a:tblPr>
              <a:tblGrid>
                <a:gridCol w="1181475"/>
                <a:gridCol w="1181475"/>
                <a:gridCol w="1181475"/>
              </a:tblGrid>
              <a:tr h="326000">
                <a:tc>
                  <a:txBody>
                    <a:bodyPr/>
                    <a:lstStyle/>
                    <a:p>
                      <a:pPr marL="0" lvl="0" indent="0" algn="l" rtl="0">
                        <a:spcBef>
                          <a:spcPts val="0"/>
                        </a:spcBef>
                        <a:spcAft>
                          <a:spcPts val="0"/>
                        </a:spcAft>
                        <a:buNone/>
                      </a:pPr>
                      <a:endParaRPr sz="1000"/>
                    </a:p>
                  </a:txBody>
                  <a:tcPr marL="91425" marR="91425" marT="91425" marB="91425"/>
                </a:tc>
                <a:tc>
                  <a:txBody>
                    <a:bodyPr/>
                    <a:lstStyle/>
                    <a:p>
                      <a:pPr marL="0" lvl="0" indent="0" algn="l" rtl="0">
                        <a:spcBef>
                          <a:spcPts val="0"/>
                        </a:spcBef>
                        <a:spcAft>
                          <a:spcPts val="0"/>
                        </a:spcAft>
                        <a:buNone/>
                      </a:pPr>
                      <a:r>
                        <a:rPr lang="en-US" sz="1000"/>
                        <a:t>Actual Negative</a:t>
                      </a:r>
                      <a:endParaRPr sz="1000"/>
                    </a:p>
                  </a:txBody>
                  <a:tcPr marL="91425" marR="91425" marT="91425" marB="91425"/>
                </a:tc>
                <a:tc>
                  <a:txBody>
                    <a:bodyPr/>
                    <a:lstStyle/>
                    <a:p>
                      <a:pPr marL="0" lvl="0" indent="0" algn="l" rtl="0">
                        <a:spcBef>
                          <a:spcPts val="0"/>
                        </a:spcBef>
                        <a:spcAft>
                          <a:spcPts val="0"/>
                        </a:spcAft>
                        <a:buNone/>
                      </a:pPr>
                      <a:r>
                        <a:rPr lang="en-US" sz="1000"/>
                        <a:t>Actual Positive</a:t>
                      </a:r>
                      <a:endParaRPr sz="1000"/>
                    </a:p>
                  </a:txBody>
                  <a:tcPr marL="91425" marR="91425" marT="91425" marB="91425"/>
                </a:tc>
              </a:tr>
              <a:tr h="326000">
                <a:tc>
                  <a:txBody>
                    <a:bodyPr/>
                    <a:lstStyle/>
                    <a:p>
                      <a:pPr marL="0" lvl="0" indent="0" algn="l" rtl="0">
                        <a:spcBef>
                          <a:spcPts val="0"/>
                        </a:spcBef>
                        <a:spcAft>
                          <a:spcPts val="0"/>
                        </a:spcAft>
                        <a:buNone/>
                      </a:pPr>
                      <a:r>
                        <a:rPr lang="en-US" sz="1000"/>
                        <a:t>Predicted Negative</a:t>
                      </a:r>
                      <a:endParaRPr sz="1000"/>
                    </a:p>
                  </a:txBody>
                  <a:tcPr marL="91425" marR="91425" marT="91425" marB="91425"/>
                </a:tc>
                <a:tc>
                  <a:txBody>
                    <a:bodyPr/>
                    <a:lstStyle/>
                    <a:p>
                      <a:pPr marL="0" lvl="0" indent="0" algn="l" rtl="0">
                        <a:spcBef>
                          <a:spcPts val="0"/>
                        </a:spcBef>
                        <a:spcAft>
                          <a:spcPts val="0"/>
                        </a:spcAft>
                        <a:buNone/>
                      </a:pPr>
                      <a:r>
                        <a:rPr lang="en-US" sz="1000"/>
                        <a:t>C(0,0), TN</a:t>
                      </a:r>
                      <a:endParaRPr sz="1000"/>
                    </a:p>
                  </a:txBody>
                  <a:tcPr marL="91425" marR="91425" marT="91425" marB="91425"/>
                </a:tc>
                <a:tc>
                  <a:txBody>
                    <a:bodyPr/>
                    <a:lstStyle/>
                    <a:p>
                      <a:pPr marL="0" lvl="0" indent="0" algn="l" rtl="0">
                        <a:spcBef>
                          <a:spcPts val="0"/>
                        </a:spcBef>
                        <a:spcAft>
                          <a:spcPts val="0"/>
                        </a:spcAft>
                        <a:buNone/>
                      </a:pPr>
                      <a:r>
                        <a:rPr lang="en-US" sz="1000"/>
                        <a:t>C(0,1), FN</a:t>
                      </a:r>
                      <a:endParaRPr sz="1000"/>
                    </a:p>
                  </a:txBody>
                  <a:tcPr marL="91425" marR="91425" marT="91425" marB="91425"/>
                </a:tc>
              </a:tr>
              <a:tr h="326000">
                <a:tc>
                  <a:txBody>
                    <a:bodyPr/>
                    <a:lstStyle/>
                    <a:p>
                      <a:pPr marL="0" lvl="0" indent="0" algn="l" rtl="0">
                        <a:spcBef>
                          <a:spcPts val="0"/>
                        </a:spcBef>
                        <a:spcAft>
                          <a:spcPts val="0"/>
                        </a:spcAft>
                        <a:buNone/>
                      </a:pPr>
                      <a:r>
                        <a:rPr lang="en-US" sz="1000"/>
                        <a:t>Predicted Positive</a:t>
                      </a:r>
                      <a:endParaRPr sz="1000"/>
                    </a:p>
                  </a:txBody>
                  <a:tcPr marL="91425" marR="91425" marT="91425" marB="91425"/>
                </a:tc>
                <a:tc>
                  <a:txBody>
                    <a:bodyPr/>
                    <a:lstStyle/>
                    <a:p>
                      <a:pPr marL="0" lvl="0" indent="0" algn="l" rtl="0">
                        <a:spcBef>
                          <a:spcPts val="0"/>
                        </a:spcBef>
                        <a:spcAft>
                          <a:spcPts val="0"/>
                        </a:spcAft>
                        <a:buNone/>
                      </a:pPr>
                      <a:r>
                        <a:rPr lang="en-US" sz="1000"/>
                        <a:t>C(1,0), FP</a:t>
                      </a:r>
                      <a:endParaRPr sz="1000"/>
                    </a:p>
                  </a:txBody>
                  <a:tcPr marL="91425" marR="91425" marT="91425" marB="91425"/>
                </a:tc>
                <a:tc>
                  <a:txBody>
                    <a:bodyPr/>
                    <a:lstStyle/>
                    <a:p>
                      <a:pPr marL="0" lvl="0" indent="0" algn="l" rtl="0">
                        <a:spcBef>
                          <a:spcPts val="0"/>
                        </a:spcBef>
                        <a:spcAft>
                          <a:spcPts val="0"/>
                        </a:spcAft>
                        <a:buNone/>
                      </a:pPr>
                      <a:r>
                        <a:rPr lang="en-US" sz="1000"/>
                        <a:t>C(1,1), TP</a:t>
                      </a:r>
                      <a:endParaRPr sz="1000"/>
                    </a:p>
                  </a:txBody>
                  <a:tcPr marL="91425" marR="91425" marT="91425" marB="91425"/>
                </a:tc>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82" name="Shape 182"/>
        <p:cNvGrpSpPr/>
        <p:nvPr/>
      </p:nvGrpSpPr>
      <p:grpSpPr>
        <a:xfrm>
          <a:off x="0" y="0"/>
          <a:ext cx="0" cy="0"/>
          <a:chOff x="0" y="0"/>
          <a:chExt cx="0" cy="0"/>
        </a:xfrm>
      </p:grpSpPr>
      <p:sp>
        <p:nvSpPr>
          <p:cNvPr id="183" name="Google Shape;183;p31"/>
          <p:cNvSpPr txBox="1"/>
          <p:nvPr>
            <p:ph type="title"/>
          </p:nvPr>
        </p:nvSpPr>
        <p:spPr>
          <a:xfrm>
            <a:off x="311700" y="315925"/>
            <a:ext cx="8520600" cy="8313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Clr>
                <a:schemeClr val="dk1"/>
              </a:buClr>
              <a:buSzPts val="1100"/>
              <a:buFont typeface="Arial" panose="020B0604020202090204"/>
              <a:buNone/>
            </a:pPr>
            <a:r>
              <a:rPr lang="en-US"/>
              <a:t>Cost-Sensitive Learning</a:t>
            </a:r>
            <a:endParaRPr lang="en-US"/>
          </a:p>
        </p:txBody>
      </p:sp>
      <p:sp>
        <p:nvSpPr>
          <p:cNvPr id="184" name="Google Shape;184;p31"/>
          <p:cNvSpPr txBox="1"/>
          <p:nvPr>
            <p:ph type="body" idx="1"/>
          </p:nvPr>
        </p:nvSpPr>
        <p:spPr>
          <a:xfrm>
            <a:off x="311700" y="1225225"/>
            <a:ext cx="8520600" cy="33540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US" sz="1900">
                <a:solidFill>
                  <a:schemeClr val="dk1"/>
                </a:solidFill>
              </a:rPr>
              <a:t>Ada 3 kelompok dalam cost-sensitive learning, yaitu [</a:t>
            </a:r>
            <a:r>
              <a:rPr lang="en-US" sz="1900"/>
              <a:t>18</a:t>
            </a:r>
            <a:r>
              <a:rPr lang="en-US" sz="1900">
                <a:solidFill>
                  <a:schemeClr val="dk1"/>
                </a:solidFill>
              </a:rPr>
              <a:t>]:</a:t>
            </a:r>
            <a:endParaRPr sz="1900">
              <a:solidFill>
                <a:schemeClr val="dk1"/>
              </a:solidFill>
            </a:endParaRPr>
          </a:p>
          <a:p>
            <a:pPr marL="457200" lvl="0" indent="-349250" algn="l" rtl="0">
              <a:spcBef>
                <a:spcPts val="1200"/>
              </a:spcBef>
              <a:spcAft>
                <a:spcPts val="0"/>
              </a:spcAft>
              <a:buClr>
                <a:schemeClr val="dk1"/>
              </a:buClr>
              <a:buSzPts val="1900"/>
              <a:buAutoNum type="arabicPeriod"/>
            </a:pPr>
            <a:r>
              <a:rPr lang="en-US" sz="1900">
                <a:solidFill>
                  <a:schemeClr val="dk1"/>
                </a:solidFill>
              </a:rPr>
              <a:t>Cost-sensitive resampling: </a:t>
            </a:r>
            <a:endParaRPr sz="1900">
              <a:solidFill>
                <a:schemeClr val="dk1"/>
              </a:solidFill>
            </a:endParaRPr>
          </a:p>
          <a:p>
            <a:pPr marL="914400" lvl="1" indent="-323850" algn="l" rtl="0">
              <a:spcBef>
                <a:spcPts val="0"/>
              </a:spcBef>
              <a:spcAft>
                <a:spcPts val="0"/>
              </a:spcAft>
              <a:buClr>
                <a:schemeClr val="dk1"/>
              </a:buClr>
              <a:buSzPts val="1500"/>
              <a:buChar char="○"/>
            </a:pPr>
            <a:r>
              <a:rPr lang="en-US" sz="1500">
                <a:solidFill>
                  <a:schemeClr val="dk1"/>
                </a:solidFill>
              </a:rPr>
              <a:t>Mengubah komposisi dari data training agar memenuhi ekspetasi dari cost matrix. </a:t>
            </a:r>
            <a:endParaRPr sz="1500">
              <a:solidFill>
                <a:schemeClr val="dk1"/>
              </a:solidFill>
            </a:endParaRPr>
          </a:p>
          <a:p>
            <a:pPr marL="457200" lvl="0" indent="-349250" algn="l" rtl="0">
              <a:spcBef>
                <a:spcPts val="0"/>
              </a:spcBef>
              <a:spcAft>
                <a:spcPts val="0"/>
              </a:spcAft>
              <a:buClr>
                <a:schemeClr val="dk1"/>
              </a:buClr>
              <a:buSzPts val="1900"/>
              <a:buAutoNum type="arabicPeriod"/>
            </a:pPr>
            <a:r>
              <a:rPr lang="en-US" sz="1900">
                <a:solidFill>
                  <a:schemeClr val="dk1"/>
                </a:solidFill>
              </a:rPr>
              <a:t>Algoritme cost-sensitive: </a:t>
            </a:r>
            <a:endParaRPr sz="1900">
              <a:solidFill>
                <a:schemeClr val="dk1"/>
              </a:solidFill>
            </a:endParaRPr>
          </a:p>
          <a:p>
            <a:pPr marL="914400" lvl="1" indent="-323850" algn="l" rtl="0">
              <a:spcBef>
                <a:spcPts val="0"/>
              </a:spcBef>
              <a:spcAft>
                <a:spcPts val="0"/>
              </a:spcAft>
              <a:buClr>
                <a:schemeClr val="dk1"/>
              </a:buClr>
              <a:buSzPts val="1500"/>
              <a:buChar char="○"/>
            </a:pPr>
            <a:r>
              <a:rPr lang="en-US" sz="1500">
                <a:solidFill>
                  <a:schemeClr val="dk1"/>
                </a:solidFill>
              </a:rPr>
              <a:t>Meminimalkan kesalahan dengan cara menggunakan weight. </a:t>
            </a:r>
            <a:endParaRPr sz="1500">
              <a:solidFill>
                <a:schemeClr val="dk1"/>
              </a:solidFill>
            </a:endParaRPr>
          </a:p>
          <a:p>
            <a:pPr marL="457200" lvl="0" indent="-349250" algn="l" rtl="0">
              <a:spcBef>
                <a:spcPts val="0"/>
              </a:spcBef>
              <a:spcAft>
                <a:spcPts val="0"/>
              </a:spcAft>
              <a:buClr>
                <a:schemeClr val="dk1"/>
              </a:buClr>
              <a:buSzPts val="1900"/>
              <a:buAutoNum type="arabicPeriod"/>
            </a:pPr>
            <a:r>
              <a:rPr lang="en-US" sz="1900">
                <a:solidFill>
                  <a:schemeClr val="dk1"/>
                </a:solidFill>
              </a:rPr>
              <a:t>Cost-sensitive ensembles: </a:t>
            </a:r>
            <a:endParaRPr sz="1900">
              <a:solidFill>
                <a:schemeClr val="dk1"/>
              </a:solidFill>
            </a:endParaRPr>
          </a:p>
          <a:p>
            <a:pPr marL="914400" lvl="1" indent="-323850" algn="l" rtl="0">
              <a:spcBef>
                <a:spcPts val="0"/>
              </a:spcBef>
              <a:spcAft>
                <a:spcPts val="0"/>
              </a:spcAft>
              <a:buClr>
                <a:schemeClr val="dk1"/>
              </a:buClr>
              <a:buSzPts val="1500"/>
              <a:buChar char="○"/>
            </a:pPr>
            <a:r>
              <a:rPr lang="en-US" sz="1500">
                <a:solidFill>
                  <a:schemeClr val="dk1"/>
                </a:solidFill>
              </a:rPr>
              <a:t>Disebut wrapper methods, meta-learners atau ensembles.</a:t>
            </a:r>
            <a:endParaRPr sz="1500">
              <a:solidFill>
                <a:schemeClr val="dk1"/>
              </a:solidFill>
            </a:endParaRPr>
          </a:p>
          <a:p>
            <a:pPr marL="914400" lvl="1" indent="-323850" algn="l" rtl="0">
              <a:spcBef>
                <a:spcPts val="0"/>
              </a:spcBef>
              <a:spcAft>
                <a:spcPts val="0"/>
              </a:spcAft>
              <a:buClr>
                <a:schemeClr val="dk1"/>
              </a:buClr>
              <a:buSzPts val="1500"/>
              <a:buChar char="○"/>
            </a:pPr>
            <a:r>
              <a:rPr lang="en-US" sz="1500">
                <a:solidFill>
                  <a:schemeClr val="dk1"/>
                </a:solidFill>
              </a:rPr>
              <a:t>Contohnya: algoritme bagging dan boosting versi cost-sensitive AdaBoost, yaitu AdaCost.</a:t>
            </a:r>
            <a:endParaRPr sz="1500">
              <a:solidFill>
                <a:schemeClr val="dk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68" name="Shape 68"/>
        <p:cNvGrpSpPr/>
        <p:nvPr/>
      </p:nvGrpSpPr>
      <p:grpSpPr>
        <a:xfrm>
          <a:off x="0" y="0"/>
          <a:ext cx="0" cy="0"/>
          <a:chOff x="0" y="0"/>
          <a:chExt cx="0" cy="0"/>
        </a:xfrm>
      </p:grpSpPr>
      <p:sp>
        <p:nvSpPr>
          <p:cNvPr id="69" name="Google Shape;69;p14"/>
          <p:cNvSpPr txBox="1"/>
          <p:nvPr>
            <p:ph type="title"/>
          </p:nvPr>
        </p:nvSpPr>
        <p:spPr>
          <a:xfrm>
            <a:off x="311700" y="315925"/>
            <a:ext cx="8520600" cy="8313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US"/>
              <a:t>Latar Belakang</a:t>
            </a:r>
            <a:endParaRPr lang="en-US"/>
          </a:p>
        </p:txBody>
      </p:sp>
      <p:sp>
        <p:nvSpPr>
          <p:cNvPr id="70" name="Google Shape;70;p14"/>
          <p:cNvSpPr txBox="1"/>
          <p:nvPr>
            <p:ph type="body" idx="1"/>
          </p:nvPr>
        </p:nvSpPr>
        <p:spPr>
          <a:xfrm>
            <a:off x="311700" y="1225225"/>
            <a:ext cx="8520600" cy="33540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US"/>
              <a:t>Stroke menjadi penyakit penyebab kematian peringkat kedua dan penyebab disabilitas ketiga di dunia. </a:t>
            </a:r>
            <a:endParaRPr lang="en-US"/>
          </a:p>
          <a:p>
            <a:pPr marL="457200" lvl="0" indent="-342900" algn="l" rtl="0">
              <a:spcBef>
                <a:spcPts val="0"/>
              </a:spcBef>
              <a:spcAft>
                <a:spcPts val="0"/>
              </a:spcAft>
              <a:buSzPts val="1800"/>
              <a:buChar char="●"/>
            </a:pPr>
            <a:r>
              <a:rPr lang="en-US"/>
              <a:t>Menurut Riskesdas -&gt; kasus stroke terus meningkat. </a:t>
            </a:r>
            <a:endParaRPr lang="en-US"/>
          </a:p>
          <a:p>
            <a:pPr marL="457200" lvl="0" indent="-342900" algn="l" rtl="0">
              <a:spcBef>
                <a:spcPts val="0"/>
              </a:spcBef>
              <a:spcAft>
                <a:spcPts val="0"/>
              </a:spcAft>
              <a:buSzPts val="1800"/>
              <a:buChar char="●"/>
            </a:pPr>
            <a:r>
              <a:rPr lang="en-US"/>
              <a:t>Menurut BPJS -&gt; tahun 2016-2018, stroke sudah menghabiskan dana sekitar 4 triliun rupiah [1].</a:t>
            </a:r>
            <a:endParaRPr lang="en-US"/>
          </a:p>
          <a:p>
            <a:pPr marL="457200" lvl="0" indent="-342900" algn="l" rtl="0">
              <a:spcBef>
                <a:spcPts val="0"/>
              </a:spcBef>
              <a:spcAft>
                <a:spcPts val="0"/>
              </a:spcAft>
              <a:buSzPts val="1800"/>
              <a:buChar char="●"/>
            </a:pPr>
            <a:r>
              <a:rPr lang="en-US"/>
              <a:t>Diperlukan sebuah sistem untuk mendeteksi stroke lebih awal.</a:t>
            </a:r>
            <a:endParaRPr i="1"/>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88" name="Shape 188"/>
        <p:cNvGrpSpPr/>
        <p:nvPr/>
      </p:nvGrpSpPr>
      <p:grpSpPr>
        <a:xfrm>
          <a:off x="0" y="0"/>
          <a:ext cx="0" cy="0"/>
          <a:chOff x="0" y="0"/>
          <a:chExt cx="0" cy="0"/>
        </a:xfrm>
      </p:grpSpPr>
      <p:sp>
        <p:nvSpPr>
          <p:cNvPr id="189" name="Google Shape;189;p32"/>
          <p:cNvSpPr txBox="1"/>
          <p:nvPr>
            <p:ph type="title"/>
          </p:nvPr>
        </p:nvSpPr>
        <p:spPr>
          <a:xfrm>
            <a:off x="311700" y="315925"/>
            <a:ext cx="8520600" cy="8313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Clr>
                <a:schemeClr val="dk1"/>
              </a:buClr>
              <a:buSzPts val="1100"/>
              <a:buFont typeface="Arial" panose="020B0604020202090204"/>
              <a:buNone/>
            </a:pPr>
            <a:r>
              <a:rPr lang="en-US"/>
              <a:t>Cost-Sensitive Learning</a:t>
            </a:r>
            <a:endParaRPr lang="en-US"/>
          </a:p>
        </p:txBody>
      </p:sp>
      <p:pic>
        <p:nvPicPr>
          <p:cNvPr id="190" name="Google Shape;190;p32"/>
          <p:cNvPicPr preferRelativeResize="0"/>
          <p:nvPr/>
        </p:nvPicPr>
        <p:blipFill>
          <a:blip r:embed="rId1"/>
          <a:stretch>
            <a:fillRect/>
          </a:stretch>
        </p:blipFill>
        <p:spPr>
          <a:xfrm>
            <a:off x="446800" y="1268450"/>
            <a:ext cx="6648451" cy="1409859"/>
          </a:xfrm>
          <a:prstGeom prst="rect">
            <a:avLst/>
          </a:prstGeom>
          <a:noFill/>
          <a:ln>
            <a:noFill/>
          </a:ln>
        </p:spPr>
      </p:pic>
      <p:pic>
        <p:nvPicPr>
          <p:cNvPr id="191" name="Google Shape;191;p32"/>
          <p:cNvPicPr preferRelativeResize="0"/>
          <p:nvPr/>
        </p:nvPicPr>
        <p:blipFill>
          <a:blip r:embed="rId2"/>
          <a:stretch>
            <a:fillRect/>
          </a:stretch>
        </p:blipFill>
        <p:spPr>
          <a:xfrm>
            <a:off x="356313" y="2799534"/>
            <a:ext cx="6829425" cy="16383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95" name="Shape 195"/>
        <p:cNvGrpSpPr/>
        <p:nvPr/>
      </p:nvGrpSpPr>
      <p:grpSpPr>
        <a:xfrm>
          <a:off x="0" y="0"/>
          <a:ext cx="0" cy="0"/>
          <a:chOff x="0" y="0"/>
          <a:chExt cx="0" cy="0"/>
        </a:xfrm>
      </p:grpSpPr>
      <p:sp>
        <p:nvSpPr>
          <p:cNvPr id="196" name="Google Shape;196;p33"/>
          <p:cNvSpPr txBox="1"/>
          <p:nvPr>
            <p:ph type="title"/>
          </p:nvPr>
        </p:nvSpPr>
        <p:spPr>
          <a:xfrm>
            <a:off x="311700" y="315925"/>
            <a:ext cx="8520600" cy="8313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US"/>
              <a:t>Probability Tuning</a:t>
            </a:r>
            <a:endParaRPr lang="en-US"/>
          </a:p>
        </p:txBody>
      </p:sp>
      <p:sp>
        <p:nvSpPr>
          <p:cNvPr id="197" name="Google Shape;197;p33"/>
          <p:cNvSpPr txBox="1"/>
          <p:nvPr>
            <p:ph type="body" idx="1"/>
          </p:nvPr>
        </p:nvSpPr>
        <p:spPr>
          <a:xfrm>
            <a:off x="311700" y="1225225"/>
            <a:ext cx="8520600" cy="3354000"/>
          </a:xfrm>
          <a:prstGeom prst="rect">
            <a:avLst/>
          </a:prstGeom>
        </p:spPr>
        <p:txBody>
          <a:bodyPr spcFirstLastPara="1" wrap="square" lIns="91425" tIns="91425" rIns="91425" bIns="91425" anchor="t" anchorCtr="0">
            <a:normAutofit/>
          </a:bodyPr>
          <a:lstStyle/>
          <a:p>
            <a:pPr marL="0" lvl="0" indent="0" algn="l" rtl="0">
              <a:lnSpc>
                <a:spcPct val="100000"/>
              </a:lnSpc>
              <a:spcBef>
                <a:spcPts val="0"/>
              </a:spcBef>
              <a:spcAft>
                <a:spcPts val="0"/>
              </a:spcAft>
              <a:buClr>
                <a:schemeClr val="dk1"/>
              </a:buClr>
              <a:buSzPts val="1100"/>
              <a:buFont typeface="Arial" panose="020B0604020202090204"/>
              <a:buNone/>
            </a:pPr>
            <a:r>
              <a:rPr lang="en-US" sz="2200">
                <a:solidFill>
                  <a:schemeClr val="dk1"/>
                </a:solidFill>
              </a:rPr>
              <a:t>Probability Tuning dibagi 2 cara[19]: </a:t>
            </a:r>
            <a:endParaRPr sz="2200">
              <a:solidFill>
                <a:schemeClr val="dk1"/>
              </a:solidFill>
            </a:endParaRPr>
          </a:p>
          <a:p>
            <a:pPr marL="457200" lvl="0" indent="-368300" algn="l" rtl="0">
              <a:lnSpc>
                <a:spcPct val="100000"/>
              </a:lnSpc>
              <a:spcBef>
                <a:spcPts val="0"/>
              </a:spcBef>
              <a:spcAft>
                <a:spcPts val="0"/>
              </a:spcAft>
              <a:buClr>
                <a:schemeClr val="dk1"/>
              </a:buClr>
              <a:buSzPts val="2200"/>
              <a:buAutoNum type="arabicPeriod"/>
            </a:pPr>
            <a:r>
              <a:rPr lang="en-US" sz="2200">
                <a:solidFill>
                  <a:schemeClr val="dk1"/>
                </a:solidFill>
              </a:rPr>
              <a:t>Calibrating probabilities: </a:t>
            </a:r>
            <a:endParaRPr sz="2200">
              <a:solidFill>
                <a:schemeClr val="dk1"/>
              </a:solidFill>
            </a:endParaRPr>
          </a:p>
          <a:p>
            <a:pPr marL="914400" lvl="1" indent="-342900" algn="l" rtl="0">
              <a:lnSpc>
                <a:spcPct val="100000"/>
              </a:lnSpc>
              <a:spcBef>
                <a:spcPts val="0"/>
              </a:spcBef>
              <a:spcAft>
                <a:spcPts val="0"/>
              </a:spcAft>
              <a:buClr>
                <a:schemeClr val="dk1"/>
              </a:buClr>
              <a:buSzPts val="1800"/>
              <a:buChar char="○"/>
            </a:pPr>
            <a:r>
              <a:rPr lang="en-US" sz="1800">
                <a:solidFill>
                  <a:schemeClr val="dk1"/>
                </a:solidFill>
              </a:rPr>
              <a:t>Kalibrasi yang dilakukan untuk klasifikasi biner yang memiliki output probabilitas, misalnya ROC AUC atau precision recall AUC </a:t>
            </a:r>
            <a:endParaRPr sz="1800">
              <a:solidFill>
                <a:schemeClr val="dk1"/>
              </a:solidFill>
            </a:endParaRPr>
          </a:p>
          <a:p>
            <a:pPr marL="457200" lvl="0" indent="-368300" algn="l" rtl="0">
              <a:lnSpc>
                <a:spcPct val="100000"/>
              </a:lnSpc>
              <a:spcBef>
                <a:spcPts val="0"/>
              </a:spcBef>
              <a:spcAft>
                <a:spcPts val="0"/>
              </a:spcAft>
              <a:buClr>
                <a:schemeClr val="dk1"/>
              </a:buClr>
              <a:buSzPts val="2200"/>
              <a:buAutoNum type="arabicPeriod"/>
            </a:pPr>
            <a:r>
              <a:rPr lang="en-US" sz="2200">
                <a:solidFill>
                  <a:schemeClr val="dk1"/>
                </a:solidFill>
              </a:rPr>
              <a:t>Tuning the classification threshold: </a:t>
            </a:r>
            <a:endParaRPr sz="2200">
              <a:solidFill>
                <a:schemeClr val="dk1"/>
              </a:solidFill>
            </a:endParaRPr>
          </a:p>
          <a:p>
            <a:pPr marL="914400" lvl="1" indent="-342900" algn="l" rtl="0">
              <a:lnSpc>
                <a:spcPct val="100000"/>
              </a:lnSpc>
              <a:spcBef>
                <a:spcPts val="0"/>
              </a:spcBef>
              <a:spcAft>
                <a:spcPts val="0"/>
              </a:spcAft>
              <a:buClr>
                <a:schemeClr val="dk1"/>
              </a:buClr>
              <a:buSzPts val="1800"/>
              <a:buChar char="○"/>
            </a:pPr>
            <a:r>
              <a:rPr lang="en-US" sz="1800">
                <a:solidFill>
                  <a:schemeClr val="dk1"/>
                </a:solidFill>
              </a:rPr>
              <a:t>Mengubah threshold agar performa machine learning dapat berjalan dengan baik.</a:t>
            </a:r>
            <a:endParaRPr sz="180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201" name="Shape 201"/>
        <p:cNvGrpSpPr/>
        <p:nvPr/>
      </p:nvGrpSpPr>
      <p:grpSpPr>
        <a:xfrm>
          <a:off x="0" y="0"/>
          <a:ext cx="0" cy="0"/>
          <a:chOff x="0" y="0"/>
          <a:chExt cx="0" cy="0"/>
        </a:xfrm>
      </p:grpSpPr>
      <p:sp>
        <p:nvSpPr>
          <p:cNvPr id="202" name="Google Shape;202;p34"/>
          <p:cNvSpPr txBox="1"/>
          <p:nvPr>
            <p:ph type="title"/>
          </p:nvPr>
        </p:nvSpPr>
        <p:spPr>
          <a:xfrm>
            <a:off x="311700" y="315925"/>
            <a:ext cx="8520600" cy="8313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US"/>
              <a:t>Probability Tuning </a:t>
            </a:r>
            <a:endParaRPr lang="en-US"/>
          </a:p>
        </p:txBody>
      </p:sp>
      <p:sp>
        <p:nvSpPr>
          <p:cNvPr id="203" name="Google Shape;203;p34"/>
          <p:cNvSpPr txBox="1"/>
          <p:nvPr>
            <p:ph type="body" idx="1"/>
          </p:nvPr>
        </p:nvSpPr>
        <p:spPr>
          <a:xfrm>
            <a:off x="311700" y="1225225"/>
            <a:ext cx="8520600" cy="33540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Clr>
                <a:schemeClr val="dk1"/>
              </a:buClr>
              <a:buSzPts val="1800"/>
              <a:buChar char="●"/>
            </a:pPr>
            <a:r>
              <a:rPr lang="en-US">
                <a:solidFill>
                  <a:schemeClr val="dk1"/>
                </a:solidFill>
              </a:rPr>
              <a:t>Probability tuning dapat mengurangi overfitting, karena saat menggunakan ROC curve, kita dapat menghitung G-Mean terbesar.</a:t>
            </a:r>
            <a:endParaRPr>
              <a:solidFill>
                <a:schemeClr val="dk1"/>
              </a:solidFill>
            </a:endParaRPr>
          </a:p>
          <a:p>
            <a:pPr marL="457200" lvl="0" indent="-342900" algn="l" rtl="0">
              <a:spcBef>
                <a:spcPts val="0"/>
              </a:spcBef>
              <a:spcAft>
                <a:spcPts val="0"/>
              </a:spcAft>
              <a:buClr>
                <a:schemeClr val="dk1"/>
              </a:buClr>
              <a:buSzPts val="1800"/>
              <a:buChar char="●"/>
            </a:pPr>
            <a:r>
              <a:rPr lang="en-US">
                <a:solidFill>
                  <a:schemeClr val="dk1"/>
                </a:solidFill>
              </a:rPr>
              <a:t>G-Mean digunakan untuk menentukan threshold terbesar.</a:t>
            </a:r>
            <a:endParaRPr>
              <a:solidFill>
                <a:schemeClr val="dk1"/>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207" name="Shape 207"/>
        <p:cNvGrpSpPr/>
        <p:nvPr/>
      </p:nvGrpSpPr>
      <p:grpSpPr>
        <a:xfrm>
          <a:off x="0" y="0"/>
          <a:ext cx="0" cy="0"/>
          <a:chOff x="0" y="0"/>
          <a:chExt cx="0" cy="0"/>
        </a:xfrm>
      </p:grpSpPr>
      <p:sp>
        <p:nvSpPr>
          <p:cNvPr id="208" name="Google Shape;208;p35"/>
          <p:cNvSpPr txBox="1"/>
          <p:nvPr>
            <p:ph type="title"/>
          </p:nvPr>
        </p:nvSpPr>
        <p:spPr>
          <a:xfrm>
            <a:off x="311700" y="315925"/>
            <a:ext cx="8520600" cy="831300"/>
          </a:xfrm>
          <a:prstGeom prst="rect">
            <a:avLst/>
          </a:prstGeom>
        </p:spPr>
        <p:txBody>
          <a:bodyPr spcFirstLastPara="1" wrap="square" lIns="91425" tIns="91425" rIns="91425" bIns="91425" anchor="b" anchorCtr="0">
            <a:normAutofit fontScale="90000"/>
          </a:bodyPr>
          <a:lstStyle/>
          <a:p>
            <a:pPr marL="0" lvl="0" indent="0" algn="l" rtl="0">
              <a:spcBef>
                <a:spcPts val="0"/>
              </a:spcBef>
              <a:spcAft>
                <a:spcPts val="0"/>
              </a:spcAft>
              <a:buNone/>
            </a:pPr>
            <a:r>
              <a:rPr lang="en-US"/>
              <a:t>Receiver Operating Characteristic (ROC) Curve</a:t>
            </a:r>
            <a:endParaRPr lang="en-US"/>
          </a:p>
        </p:txBody>
      </p:sp>
      <p:sp>
        <p:nvSpPr>
          <p:cNvPr id="209" name="Google Shape;209;p35"/>
          <p:cNvSpPr txBox="1"/>
          <p:nvPr>
            <p:ph type="body" idx="1"/>
          </p:nvPr>
        </p:nvSpPr>
        <p:spPr>
          <a:xfrm>
            <a:off x="311700" y="1225225"/>
            <a:ext cx="8520600" cy="33540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US"/>
              <a:t>Plotting true positive rate (TPR) dengan false positive rate (FPR).</a:t>
            </a:r>
            <a:endParaRPr lang="en-US"/>
          </a:p>
          <a:p>
            <a:pPr marL="457200" lvl="0" indent="-342900" algn="l" rtl="0">
              <a:spcBef>
                <a:spcPts val="0"/>
              </a:spcBef>
              <a:spcAft>
                <a:spcPts val="0"/>
              </a:spcAft>
              <a:buSzPts val="1800"/>
              <a:buChar char="●"/>
            </a:pPr>
            <a:r>
              <a:rPr lang="en-US"/>
              <a:t>G-Mean atau Geometric Mean -&gt; berfungsi untuk mengukur kelas imbalanced yang menyeimbangkan antara sensitivity dan specificity</a:t>
            </a:r>
            <a:endParaRPr lang="en-US"/>
          </a:p>
          <a:p>
            <a:pPr marL="457200" lvl="0" indent="0" algn="l" rtl="0">
              <a:spcBef>
                <a:spcPts val="1200"/>
              </a:spcBef>
              <a:spcAft>
                <a:spcPts val="0"/>
              </a:spcAft>
              <a:buNone/>
            </a:pPr>
          </a:p>
          <a:p>
            <a:pPr marL="457200" lvl="0" indent="0" algn="l" rtl="0">
              <a:spcBef>
                <a:spcPts val="1200"/>
              </a:spcBef>
              <a:spcAft>
                <a:spcPts val="1200"/>
              </a:spcAft>
              <a:buNone/>
            </a:pPr>
          </a:p>
        </p:txBody>
      </p:sp>
      <p:pic>
        <p:nvPicPr>
          <p:cNvPr id="210" name="Google Shape;210;p35"/>
          <p:cNvPicPr preferRelativeResize="0"/>
          <p:nvPr/>
        </p:nvPicPr>
        <p:blipFill>
          <a:blip r:embed="rId1"/>
          <a:stretch>
            <a:fillRect/>
          </a:stretch>
        </p:blipFill>
        <p:spPr>
          <a:xfrm>
            <a:off x="4846500" y="2440376"/>
            <a:ext cx="2219325" cy="1705850"/>
          </a:xfrm>
          <a:prstGeom prst="rect">
            <a:avLst/>
          </a:prstGeom>
          <a:noFill/>
          <a:ln>
            <a:noFill/>
          </a:ln>
        </p:spPr>
      </p:pic>
      <p:pic>
        <p:nvPicPr>
          <p:cNvPr id="211" name="Google Shape;211;p35"/>
          <p:cNvPicPr preferRelativeResize="0"/>
          <p:nvPr/>
        </p:nvPicPr>
        <p:blipFill>
          <a:blip r:embed="rId2"/>
          <a:stretch>
            <a:fillRect/>
          </a:stretch>
        </p:blipFill>
        <p:spPr>
          <a:xfrm>
            <a:off x="618250" y="2440375"/>
            <a:ext cx="3613000" cy="12484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215" name="Shape 215"/>
        <p:cNvGrpSpPr/>
        <p:nvPr/>
      </p:nvGrpSpPr>
      <p:grpSpPr>
        <a:xfrm>
          <a:off x="0" y="0"/>
          <a:ext cx="0" cy="0"/>
          <a:chOff x="0" y="0"/>
          <a:chExt cx="0" cy="0"/>
        </a:xfrm>
      </p:grpSpPr>
      <p:sp>
        <p:nvSpPr>
          <p:cNvPr id="216" name="Google Shape;216;p36"/>
          <p:cNvSpPr txBox="1"/>
          <p:nvPr>
            <p:ph type="title"/>
          </p:nvPr>
        </p:nvSpPr>
        <p:spPr>
          <a:xfrm>
            <a:off x="311700" y="315925"/>
            <a:ext cx="8520600" cy="831300"/>
          </a:xfrm>
          <a:prstGeom prst="rect">
            <a:avLst/>
          </a:prstGeom>
        </p:spPr>
        <p:txBody>
          <a:bodyPr spcFirstLastPara="1" wrap="square" lIns="91425" tIns="91425" rIns="91425" bIns="91425" anchor="b" anchorCtr="0">
            <a:normAutofit fontScale="90000"/>
          </a:bodyPr>
          <a:lstStyle/>
          <a:p>
            <a:pPr marL="0" lvl="0" indent="0" algn="l" rtl="0">
              <a:spcBef>
                <a:spcPts val="0"/>
              </a:spcBef>
              <a:spcAft>
                <a:spcPts val="0"/>
              </a:spcAft>
              <a:buNone/>
            </a:pPr>
            <a:r>
              <a:rPr lang="en-US"/>
              <a:t>Receiver Operating Characteristic (ROC) Curve</a:t>
            </a:r>
            <a:endParaRPr lang="en-US"/>
          </a:p>
        </p:txBody>
      </p:sp>
      <p:sp>
        <p:nvSpPr>
          <p:cNvPr id="217" name="Google Shape;217;p36"/>
          <p:cNvSpPr txBox="1"/>
          <p:nvPr>
            <p:ph type="body" idx="1"/>
          </p:nvPr>
        </p:nvSpPr>
        <p:spPr>
          <a:xfrm>
            <a:off x="311700" y="1225225"/>
            <a:ext cx="5779200" cy="3354000"/>
          </a:xfrm>
          <a:prstGeom prst="rect">
            <a:avLst/>
          </a:prstGeom>
        </p:spPr>
        <p:txBody>
          <a:bodyPr spcFirstLastPara="1" wrap="square" lIns="91425" tIns="91425" rIns="91425" bIns="91425" anchor="t" anchorCtr="0">
            <a:normAutofit lnSpcReduction="10000"/>
          </a:bodyPr>
          <a:lstStyle/>
          <a:p>
            <a:pPr marL="0" lvl="0" indent="0" algn="l" rtl="0">
              <a:spcBef>
                <a:spcPts val="0"/>
              </a:spcBef>
              <a:spcAft>
                <a:spcPts val="0"/>
              </a:spcAft>
              <a:buNone/>
            </a:pPr>
            <a:r>
              <a:rPr lang="en-US"/>
              <a:t>Alasan penggunakan metode ROC AUC:</a:t>
            </a:r>
            <a:endParaRPr lang="en-US"/>
          </a:p>
          <a:p>
            <a:pPr marL="457200" lvl="0" indent="-336550" algn="l" rtl="0">
              <a:spcBef>
                <a:spcPts val="1200"/>
              </a:spcBef>
              <a:spcAft>
                <a:spcPts val="0"/>
              </a:spcAft>
              <a:buSzPts val="1700"/>
              <a:buChar char="●"/>
            </a:pPr>
            <a:r>
              <a:rPr lang="en-US" sz="1700"/>
              <a:t>Classification-threshold-invariant</a:t>
            </a:r>
            <a:endParaRPr sz="1700"/>
          </a:p>
          <a:p>
            <a:pPr marL="914400" lvl="1" indent="-336550" algn="l" rtl="0">
              <a:spcBef>
                <a:spcPts val="0"/>
              </a:spcBef>
              <a:spcAft>
                <a:spcPts val="0"/>
              </a:spcAft>
              <a:buSzPts val="1700"/>
              <a:buChar char="○"/>
            </a:pPr>
            <a:r>
              <a:rPr lang="en-US" sz="1700"/>
              <a:t>AUC mengukur kualitas prediksi model, terlepas threshold klasifikasi apapun yang dipilih [20].</a:t>
            </a:r>
            <a:endParaRPr sz="1700"/>
          </a:p>
          <a:p>
            <a:pPr marL="457200" lvl="0" indent="-336550" algn="l" rtl="0">
              <a:spcBef>
                <a:spcPts val="0"/>
              </a:spcBef>
              <a:spcAft>
                <a:spcPts val="0"/>
              </a:spcAft>
              <a:buSzPts val="1700"/>
              <a:buChar char="●"/>
            </a:pPr>
            <a:r>
              <a:rPr lang="en-US" sz="1700"/>
              <a:t>Precision dan recall kurang cocok untuk kasus imbalanced class</a:t>
            </a:r>
            <a:endParaRPr sz="1700"/>
          </a:p>
          <a:p>
            <a:pPr marL="914400" lvl="1" indent="-336550" algn="l" rtl="0">
              <a:spcBef>
                <a:spcPts val="0"/>
              </a:spcBef>
              <a:spcAft>
                <a:spcPts val="0"/>
              </a:spcAft>
              <a:buSzPts val="1700"/>
              <a:buChar char="○"/>
            </a:pPr>
            <a:r>
              <a:rPr lang="en-US" sz="1700"/>
              <a:t>Lebih berfokus pada kelas minoritas saja</a:t>
            </a:r>
            <a:endParaRPr sz="1700"/>
          </a:p>
          <a:p>
            <a:pPr marL="914400" lvl="1" indent="-336550" algn="l" rtl="0">
              <a:spcBef>
                <a:spcPts val="0"/>
              </a:spcBef>
              <a:spcAft>
                <a:spcPts val="0"/>
              </a:spcAft>
              <a:buSzPts val="1700"/>
              <a:buChar char="○"/>
            </a:pPr>
            <a:r>
              <a:rPr lang="en-US" sz="1700"/>
              <a:t>ROC curve mencakup kedua kelas [21].</a:t>
            </a:r>
            <a:endParaRPr sz="1700"/>
          </a:p>
          <a:p>
            <a:pPr marL="0" lvl="0" indent="0" algn="l" rtl="0">
              <a:spcBef>
                <a:spcPts val="1200"/>
              </a:spcBef>
              <a:spcAft>
                <a:spcPts val="1200"/>
              </a:spcAft>
              <a:buNone/>
            </a:pPr>
          </a:p>
        </p:txBody>
      </p:sp>
      <p:pic>
        <p:nvPicPr>
          <p:cNvPr id="218" name="Google Shape;218;p36"/>
          <p:cNvPicPr preferRelativeResize="0"/>
          <p:nvPr/>
        </p:nvPicPr>
        <p:blipFill>
          <a:blip r:embed="rId1"/>
          <a:stretch>
            <a:fillRect/>
          </a:stretch>
        </p:blipFill>
        <p:spPr>
          <a:xfrm>
            <a:off x="6090900" y="1466163"/>
            <a:ext cx="2842950" cy="22111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222" name="Shape 222"/>
        <p:cNvGrpSpPr/>
        <p:nvPr/>
      </p:nvGrpSpPr>
      <p:grpSpPr>
        <a:xfrm>
          <a:off x="0" y="0"/>
          <a:ext cx="0" cy="0"/>
          <a:chOff x="0" y="0"/>
          <a:chExt cx="0" cy="0"/>
        </a:xfrm>
      </p:grpSpPr>
      <p:sp>
        <p:nvSpPr>
          <p:cNvPr id="223" name="Google Shape;223;p37"/>
          <p:cNvSpPr txBox="1"/>
          <p:nvPr>
            <p:ph type="title"/>
          </p:nvPr>
        </p:nvSpPr>
        <p:spPr>
          <a:xfrm>
            <a:off x="311700" y="315925"/>
            <a:ext cx="8520600" cy="8313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US"/>
              <a:t>Learning Curves</a:t>
            </a:r>
            <a:endParaRPr lang="en-US"/>
          </a:p>
        </p:txBody>
      </p:sp>
      <p:sp>
        <p:nvSpPr>
          <p:cNvPr id="224" name="Google Shape;224;p37"/>
          <p:cNvSpPr txBox="1"/>
          <p:nvPr>
            <p:ph type="body" idx="1"/>
          </p:nvPr>
        </p:nvSpPr>
        <p:spPr>
          <a:xfrm>
            <a:off x="311700" y="1225225"/>
            <a:ext cx="8520600" cy="3354000"/>
          </a:xfrm>
          <a:prstGeom prst="rect">
            <a:avLst/>
          </a:prstGeom>
        </p:spPr>
        <p:txBody>
          <a:bodyPr spcFirstLastPara="1" wrap="square" lIns="91425" tIns="91425" rIns="91425" bIns="91425" anchor="t" anchorCtr="0">
            <a:normAutofit/>
          </a:bodyPr>
          <a:lstStyle/>
          <a:p>
            <a:pPr marL="457200" lvl="0" indent="-381000" algn="l" rtl="0">
              <a:spcBef>
                <a:spcPts val="0"/>
              </a:spcBef>
              <a:spcAft>
                <a:spcPts val="0"/>
              </a:spcAft>
              <a:buSzPts val="2400"/>
              <a:buChar char="●"/>
            </a:pPr>
            <a:r>
              <a:rPr lang="en-US" sz="2400"/>
              <a:t>kurva yang mengukur model berdasarkan performanya</a:t>
            </a:r>
            <a:endParaRPr sz="2400"/>
          </a:p>
          <a:p>
            <a:pPr marL="457200" lvl="0" indent="-381000" algn="l" rtl="0">
              <a:spcBef>
                <a:spcPts val="0"/>
              </a:spcBef>
              <a:spcAft>
                <a:spcPts val="0"/>
              </a:spcAft>
              <a:buSzPts val="2400"/>
              <a:buChar char="●"/>
            </a:pPr>
            <a:r>
              <a:rPr lang="en-US" sz="2400"/>
              <a:t>Terdapat 2 grafik dalam learning curves:</a:t>
            </a:r>
            <a:endParaRPr sz="2400"/>
          </a:p>
          <a:p>
            <a:pPr marL="914400" lvl="1" indent="-355600" algn="l" rtl="0">
              <a:spcBef>
                <a:spcPts val="0"/>
              </a:spcBef>
              <a:spcAft>
                <a:spcPts val="0"/>
              </a:spcAft>
              <a:buSzPts val="2000"/>
              <a:buChar char="○"/>
            </a:pPr>
            <a:r>
              <a:rPr lang="en-US" sz="2000"/>
              <a:t>Train learning curve -&gt; dihitung dari dataset training yang berfungsi untuk menggambarkan seberapa baik model belajar.</a:t>
            </a:r>
            <a:endParaRPr sz="2000"/>
          </a:p>
          <a:p>
            <a:pPr marL="914400" lvl="1" indent="-355600" algn="l" rtl="0">
              <a:spcBef>
                <a:spcPts val="0"/>
              </a:spcBef>
              <a:spcAft>
                <a:spcPts val="0"/>
              </a:spcAft>
              <a:buSzPts val="2000"/>
              <a:buChar char="○"/>
            </a:pPr>
            <a:r>
              <a:rPr lang="en-US" sz="2000"/>
              <a:t>Validation learning curve -&gt; dihitung dari dataset validation yang berfungsi untuk menggambarkan seberapa baik model digeneralisasi</a:t>
            </a:r>
            <a:endParaRPr sz="200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228" name="Shape 228"/>
        <p:cNvGrpSpPr/>
        <p:nvPr/>
      </p:nvGrpSpPr>
      <p:grpSpPr>
        <a:xfrm>
          <a:off x="0" y="0"/>
          <a:ext cx="0" cy="0"/>
          <a:chOff x="0" y="0"/>
          <a:chExt cx="0" cy="0"/>
        </a:xfrm>
      </p:grpSpPr>
      <p:sp>
        <p:nvSpPr>
          <p:cNvPr id="229" name="Google Shape;229;p38"/>
          <p:cNvSpPr txBox="1"/>
          <p:nvPr>
            <p:ph type="title"/>
          </p:nvPr>
        </p:nvSpPr>
        <p:spPr>
          <a:xfrm>
            <a:off x="311700" y="315925"/>
            <a:ext cx="8520600" cy="8313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US"/>
              <a:t>State of the Art</a:t>
            </a:r>
            <a:endParaRPr lang="en-US"/>
          </a:p>
        </p:txBody>
      </p:sp>
      <p:graphicFrame>
        <p:nvGraphicFramePr>
          <p:cNvPr id="230" name="Google Shape;230;p38"/>
          <p:cNvGraphicFramePr/>
          <p:nvPr/>
        </p:nvGraphicFramePr>
        <p:xfrm>
          <a:off x="426150" y="1065150"/>
          <a:ext cx="3000000" cy="3000000"/>
        </p:xfrm>
        <a:graphic>
          <a:graphicData uri="http://schemas.openxmlformats.org/drawingml/2006/table">
            <a:tbl>
              <a:tblPr>
                <a:noFill/>
                <a:tableStyleId>{06C0ACC1-72B0-41F1-9332-FE805192AF29}</a:tableStyleId>
              </a:tblPr>
              <a:tblGrid>
                <a:gridCol w="3356250"/>
                <a:gridCol w="2247850"/>
                <a:gridCol w="2802050"/>
              </a:tblGrid>
              <a:tr h="447325">
                <a:tc>
                  <a:txBody>
                    <a:bodyPr/>
                    <a:lstStyle/>
                    <a:p>
                      <a:pPr marL="0" lvl="0" indent="0" algn="l" rtl="0">
                        <a:spcBef>
                          <a:spcPts val="0"/>
                        </a:spcBef>
                        <a:spcAft>
                          <a:spcPts val="0"/>
                        </a:spcAft>
                        <a:buNone/>
                      </a:pPr>
                      <a:r>
                        <a:rPr lang="en-US"/>
                        <a:t>Penelitian</a:t>
                      </a:r>
                      <a:endParaRPr lang="en-US"/>
                    </a:p>
                  </a:txBody>
                  <a:tcPr marL="91425" marR="91425" marT="91425" marB="91425"/>
                </a:tc>
                <a:tc>
                  <a:txBody>
                    <a:bodyPr/>
                    <a:lstStyle/>
                    <a:p>
                      <a:pPr marL="0" lvl="0" indent="0" algn="l" rtl="0">
                        <a:spcBef>
                          <a:spcPts val="0"/>
                        </a:spcBef>
                        <a:spcAft>
                          <a:spcPts val="0"/>
                        </a:spcAft>
                        <a:buNone/>
                      </a:pPr>
                      <a:r>
                        <a:rPr lang="en-US"/>
                        <a:t>Metode</a:t>
                      </a:r>
                      <a:endParaRPr lang="en-US"/>
                    </a:p>
                  </a:txBody>
                  <a:tcPr marL="91425" marR="91425" marT="91425" marB="91425"/>
                </a:tc>
                <a:tc>
                  <a:txBody>
                    <a:bodyPr/>
                    <a:lstStyle/>
                    <a:p>
                      <a:pPr marL="0" lvl="0" indent="0" algn="l" rtl="0">
                        <a:spcBef>
                          <a:spcPts val="0"/>
                        </a:spcBef>
                        <a:spcAft>
                          <a:spcPts val="0"/>
                        </a:spcAft>
                        <a:buNone/>
                      </a:pPr>
                      <a:r>
                        <a:rPr lang="en-US"/>
                        <a:t>Hasil</a:t>
                      </a:r>
                      <a:endParaRPr lang="en-US"/>
                    </a:p>
                  </a:txBody>
                  <a:tcPr marL="91425" marR="91425" marT="91425" marB="91425"/>
                </a:tc>
              </a:tr>
              <a:tr h="1088525">
                <a:tc>
                  <a:txBody>
                    <a:bodyPr/>
                    <a:lstStyle/>
                    <a:p>
                      <a:pPr marL="0" lvl="0" indent="0" algn="l" rtl="0">
                        <a:spcBef>
                          <a:spcPts val="0"/>
                        </a:spcBef>
                        <a:spcAft>
                          <a:spcPts val="0"/>
                        </a:spcAft>
                        <a:buNone/>
                      </a:pPr>
                      <a:r>
                        <a:rPr lang="en-US" sz="1200"/>
                        <a:t>S. Cheon, J. Kim, and J. Lim, ”The Use of Deep Learning to Predict Stroke Patient Mortality,” International Journal of Environmental Research and Public Health, vol. 16, no. 11, 2019. [8]</a:t>
                      </a:r>
                      <a:endParaRPr sz="1200"/>
                    </a:p>
                  </a:txBody>
                  <a:tcPr marL="91425" marR="91425" marT="91425" marB="91425"/>
                </a:tc>
                <a:tc>
                  <a:txBody>
                    <a:bodyPr/>
                    <a:lstStyle/>
                    <a:p>
                      <a:pPr marL="457200" lvl="0" indent="-304800" algn="l" rtl="0">
                        <a:spcBef>
                          <a:spcPts val="0"/>
                        </a:spcBef>
                        <a:spcAft>
                          <a:spcPts val="0"/>
                        </a:spcAft>
                        <a:buSzPts val="1200"/>
                        <a:buAutoNum type="arabicPeriod"/>
                      </a:pPr>
                      <a:r>
                        <a:rPr lang="en-US" sz="1200"/>
                        <a:t>Deep Neural Network + PCA</a:t>
                      </a:r>
                      <a:endParaRPr sz="1200"/>
                    </a:p>
                    <a:p>
                      <a:pPr marL="457200" lvl="0" indent="-304800" algn="l" rtl="0">
                        <a:spcBef>
                          <a:spcPts val="0"/>
                        </a:spcBef>
                        <a:spcAft>
                          <a:spcPts val="0"/>
                        </a:spcAft>
                        <a:buSzPts val="1200"/>
                        <a:buAutoNum type="arabicPeriod"/>
                      </a:pPr>
                      <a:r>
                        <a:rPr lang="en-US" sz="1200"/>
                        <a:t>AUC</a:t>
                      </a:r>
                      <a:endParaRPr sz="1200"/>
                    </a:p>
                  </a:txBody>
                  <a:tcPr marL="91425" marR="91425" marT="91425" marB="91425"/>
                </a:tc>
                <a:tc>
                  <a:txBody>
                    <a:bodyPr/>
                    <a:lstStyle/>
                    <a:p>
                      <a:pPr marL="0" lvl="0" indent="0" algn="l" rtl="0">
                        <a:spcBef>
                          <a:spcPts val="0"/>
                        </a:spcBef>
                        <a:spcAft>
                          <a:spcPts val="0"/>
                        </a:spcAft>
                        <a:buNone/>
                      </a:pPr>
                      <a:r>
                        <a:rPr lang="en-US" sz="1200"/>
                        <a:t>Model yang dibuat dengan DNN dan feature extraction PCA meraih akurasi, recall, dan AUC tertinggi yaitu 84.03%, 64.32%, dan 83.48%</a:t>
                      </a:r>
                      <a:endParaRPr sz="1200"/>
                    </a:p>
                  </a:txBody>
                  <a:tcPr marL="91425" marR="91425" marT="91425" marB="91425"/>
                </a:tc>
              </a:tr>
              <a:tr h="1088525">
                <a:tc>
                  <a:txBody>
                    <a:bodyPr/>
                    <a:lstStyle/>
                    <a:p>
                      <a:pPr marL="0" lvl="0" indent="0" algn="l" rtl="0">
                        <a:spcBef>
                          <a:spcPts val="0"/>
                        </a:spcBef>
                        <a:spcAft>
                          <a:spcPts val="0"/>
                        </a:spcAft>
                        <a:buNone/>
                      </a:pPr>
                      <a:r>
                        <a:rPr lang="en-US" sz="1200"/>
                        <a:t>A. Ashiquzzaman, et al., ”Reduction of Overfitting in Diabetes Prediction Using Deep Learning Neural Network,” IT Convergence and Security, pp. 35-43, 2017. [24] </a:t>
                      </a:r>
                      <a:endParaRPr sz="1200"/>
                    </a:p>
                  </a:txBody>
                  <a:tcPr marL="91425" marR="91425" marT="91425" marB="91425"/>
                </a:tc>
                <a:tc>
                  <a:txBody>
                    <a:bodyPr/>
                    <a:lstStyle/>
                    <a:p>
                      <a:pPr marL="457200" lvl="0" indent="-304800" algn="l" rtl="0">
                        <a:spcBef>
                          <a:spcPts val="0"/>
                        </a:spcBef>
                        <a:spcAft>
                          <a:spcPts val="0"/>
                        </a:spcAft>
                        <a:buSzPts val="1200"/>
                        <a:buAutoNum type="arabicPeriod"/>
                      </a:pPr>
                      <a:r>
                        <a:rPr lang="en-US" sz="1200"/>
                        <a:t>Deep Neural Network + Dropout</a:t>
                      </a:r>
                      <a:endParaRPr sz="1200"/>
                    </a:p>
                  </a:txBody>
                  <a:tcPr marL="91425" marR="91425" marT="91425" marB="91425"/>
                </a:tc>
                <a:tc>
                  <a:txBody>
                    <a:bodyPr/>
                    <a:lstStyle/>
                    <a:p>
                      <a:pPr marL="0" lvl="0" indent="0" algn="l" rtl="0">
                        <a:spcBef>
                          <a:spcPts val="0"/>
                        </a:spcBef>
                        <a:spcAft>
                          <a:spcPts val="0"/>
                        </a:spcAft>
                        <a:buNone/>
                      </a:pPr>
                      <a:r>
                        <a:rPr lang="en-US" sz="1200"/>
                        <a:t>Model yang dibuat dengan DNN dan dropout meraih akurasi tertinggi jika dibandingkan dengan model DNN saja, yaitu dengan akurasi 88.41%</a:t>
                      </a:r>
                      <a:endParaRPr sz="1200"/>
                    </a:p>
                  </a:txBody>
                  <a:tcPr marL="91425" marR="91425" marT="91425" marB="91425"/>
                </a:tc>
              </a:tr>
              <a:tr h="1088525">
                <a:tc>
                  <a:txBody>
                    <a:bodyPr/>
                    <a:lstStyle/>
                    <a:p>
                      <a:pPr marL="0" lvl="0" indent="0" algn="l" rtl="0">
                        <a:spcBef>
                          <a:spcPts val="0"/>
                        </a:spcBef>
                        <a:spcAft>
                          <a:spcPts val="0"/>
                        </a:spcAft>
                        <a:buNone/>
                      </a:pPr>
                      <a:r>
                        <a:rPr lang="en-US" sz="1200"/>
                        <a:t>N. Someeh, et al., ”The outcome in patients with brain stroke: A deep learning neural network modeling,” Journal of Research in Medical Sciences, vol. 25, no. 1, pp. 1-7, 2020. [7]</a:t>
                      </a:r>
                      <a:endParaRPr sz="1200"/>
                    </a:p>
                  </a:txBody>
                  <a:tcPr marL="91425" marR="91425" marT="91425" marB="91425"/>
                </a:tc>
                <a:tc>
                  <a:txBody>
                    <a:bodyPr/>
                    <a:lstStyle/>
                    <a:p>
                      <a:pPr marL="457200" lvl="0" indent="-304800" algn="l" rtl="0">
                        <a:spcBef>
                          <a:spcPts val="0"/>
                        </a:spcBef>
                        <a:spcAft>
                          <a:spcPts val="0"/>
                        </a:spcAft>
                        <a:buSzPts val="1200"/>
                        <a:buAutoNum type="arabicPeriod"/>
                      </a:pPr>
                      <a:r>
                        <a:rPr lang="en-US" sz="1200"/>
                        <a:t>Deep Neural Network</a:t>
                      </a:r>
                      <a:endParaRPr sz="1200"/>
                    </a:p>
                  </a:txBody>
                  <a:tcPr marL="91425" marR="91425" marT="91425" marB="91425"/>
                </a:tc>
                <a:tc>
                  <a:txBody>
                    <a:bodyPr/>
                    <a:lstStyle/>
                    <a:p>
                      <a:pPr marL="0" lvl="0" indent="0" algn="l" rtl="0">
                        <a:spcBef>
                          <a:spcPts val="0"/>
                        </a:spcBef>
                        <a:spcAft>
                          <a:spcPts val="0"/>
                        </a:spcAft>
                        <a:buNone/>
                      </a:pPr>
                      <a:r>
                        <a:rPr lang="en-US" sz="1200"/>
                        <a:t>Akurasi tertinggi didapat dari kombinasi hyperparameter activation function tanh, hidden layer berjumlah 10, epoch berjumlah 400, momentum sebesar 0.5, learning rate 0.1, dengan akurasi sebesar 99.5%</a:t>
                      </a:r>
                      <a:endParaRPr sz="1200"/>
                    </a:p>
                  </a:txBody>
                  <a:tcPr marL="91425" marR="91425" marT="91425" marB="91425"/>
                </a:tc>
              </a:tr>
            </a:tbl>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234" name="Shape 234"/>
        <p:cNvGrpSpPr/>
        <p:nvPr/>
      </p:nvGrpSpPr>
      <p:grpSpPr>
        <a:xfrm>
          <a:off x="0" y="0"/>
          <a:ext cx="0" cy="0"/>
          <a:chOff x="0" y="0"/>
          <a:chExt cx="0" cy="0"/>
        </a:xfrm>
      </p:grpSpPr>
      <p:sp>
        <p:nvSpPr>
          <p:cNvPr id="235" name="Google Shape;235;p39"/>
          <p:cNvSpPr txBox="1"/>
          <p:nvPr>
            <p:ph type="title"/>
          </p:nvPr>
        </p:nvSpPr>
        <p:spPr>
          <a:xfrm>
            <a:off x="311700" y="315925"/>
            <a:ext cx="8520600" cy="8313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US"/>
              <a:t>Analisis Masalah</a:t>
            </a:r>
            <a:endParaRPr lang="en-US"/>
          </a:p>
        </p:txBody>
      </p:sp>
      <p:sp>
        <p:nvSpPr>
          <p:cNvPr id="236" name="Google Shape;236;p39"/>
          <p:cNvSpPr txBox="1"/>
          <p:nvPr>
            <p:ph type="body" idx="1"/>
          </p:nvPr>
        </p:nvSpPr>
        <p:spPr>
          <a:xfrm>
            <a:off x="311700" y="1225225"/>
            <a:ext cx="8520600" cy="33540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US"/>
              <a:t>Banyak penelitian yang sudah menggunakan machine learning, namun banyak memiliki kelemahan</a:t>
            </a:r>
            <a:endParaRPr lang="en-US"/>
          </a:p>
          <a:p>
            <a:pPr marL="457200" lvl="0" indent="-342900" algn="l" rtl="0">
              <a:spcBef>
                <a:spcPts val="0"/>
              </a:spcBef>
              <a:spcAft>
                <a:spcPts val="0"/>
              </a:spcAft>
              <a:buSzPts val="1800"/>
              <a:buChar char="●"/>
            </a:pPr>
            <a:r>
              <a:rPr lang="en-US"/>
              <a:t>Kelemahannya dapat diatasi jika menggunakan Deep Neural Network</a:t>
            </a:r>
            <a:endParaRPr lang="en-US"/>
          </a:p>
          <a:p>
            <a:pPr marL="457200" lvl="0" indent="-342900" algn="l" rtl="0">
              <a:spcBef>
                <a:spcPts val="0"/>
              </a:spcBef>
              <a:spcAft>
                <a:spcPts val="0"/>
              </a:spcAft>
              <a:buSzPts val="1800"/>
              <a:buChar char="●"/>
            </a:pPr>
            <a:r>
              <a:rPr lang="en-US"/>
              <a:t>Dataset bersifat imbalance, sehingga perlu metode tambahan</a:t>
            </a:r>
            <a:endParaRPr lang="en-US"/>
          </a:p>
          <a:p>
            <a:pPr marL="914400" lvl="1" indent="-342900" algn="l" rtl="0">
              <a:spcBef>
                <a:spcPts val="0"/>
              </a:spcBef>
              <a:spcAft>
                <a:spcPts val="0"/>
              </a:spcAft>
              <a:buSzPts val="1800"/>
              <a:buChar char="○"/>
            </a:pPr>
            <a:r>
              <a:rPr lang="en-US" sz="1800"/>
              <a:t>Cost-sensitive learning</a:t>
            </a:r>
            <a:endParaRPr sz="1800"/>
          </a:p>
          <a:p>
            <a:pPr marL="914400" lvl="1" indent="-342900" algn="l" rtl="0">
              <a:spcBef>
                <a:spcPts val="0"/>
              </a:spcBef>
              <a:spcAft>
                <a:spcPts val="0"/>
              </a:spcAft>
              <a:buSzPts val="1800"/>
              <a:buChar char="○"/>
            </a:pPr>
            <a:r>
              <a:rPr lang="en-US" sz="1800"/>
              <a:t>Probability tuning</a:t>
            </a:r>
            <a:endParaRPr sz="1800"/>
          </a:p>
          <a:p>
            <a:pPr marL="457200" lvl="0" indent="-342900" algn="l" rtl="0">
              <a:spcBef>
                <a:spcPts val="0"/>
              </a:spcBef>
              <a:spcAft>
                <a:spcPts val="0"/>
              </a:spcAft>
              <a:buSzPts val="1800"/>
              <a:buChar char="●"/>
            </a:pPr>
            <a:r>
              <a:rPr lang="en-US"/>
              <a:t>Kelemahan DNN -&gt; mudah overfitting [7] dan waktu training lambat [4][8].</a:t>
            </a:r>
            <a:endParaRPr lang="en-US"/>
          </a:p>
          <a:p>
            <a:pPr marL="914400" lvl="1" indent="-342900" algn="l" rtl="0">
              <a:spcBef>
                <a:spcPts val="0"/>
              </a:spcBef>
              <a:spcAft>
                <a:spcPts val="0"/>
              </a:spcAft>
              <a:buSzPts val="1800"/>
              <a:buChar char="○"/>
            </a:pPr>
            <a:r>
              <a:rPr lang="en-US" sz="1800"/>
              <a:t>Regularization dropout</a:t>
            </a:r>
            <a:endParaRPr sz="1800"/>
          </a:p>
          <a:p>
            <a:pPr marL="914400" lvl="1" indent="-342900" algn="l" rtl="0">
              <a:spcBef>
                <a:spcPts val="0"/>
              </a:spcBef>
              <a:spcAft>
                <a:spcPts val="0"/>
              </a:spcAft>
              <a:buSzPts val="1800"/>
              <a:buChar char="○"/>
            </a:pPr>
            <a:r>
              <a:rPr lang="en-US" sz="1800"/>
              <a:t>Pencarian kombinasi hyperparameter yang tepat.</a:t>
            </a:r>
            <a:endParaRPr sz="1800"/>
          </a:p>
        </p:txBody>
      </p:sp>
    </p:spTree>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240" name="Shape 240"/>
        <p:cNvGrpSpPr/>
        <p:nvPr/>
      </p:nvGrpSpPr>
      <p:grpSpPr>
        <a:xfrm>
          <a:off x="0" y="0"/>
          <a:ext cx="0" cy="0"/>
          <a:chOff x="0" y="0"/>
          <a:chExt cx="0" cy="0"/>
        </a:xfrm>
      </p:grpSpPr>
      <p:sp>
        <p:nvSpPr>
          <p:cNvPr id="241" name="Google Shape;241;p40"/>
          <p:cNvSpPr txBox="1"/>
          <p:nvPr>
            <p:ph type="title"/>
          </p:nvPr>
        </p:nvSpPr>
        <p:spPr>
          <a:xfrm>
            <a:off x="311700" y="315925"/>
            <a:ext cx="8520600" cy="8313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US"/>
              <a:t>Kerangka Pemikiran</a:t>
            </a:r>
            <a:endParaRPr lang="en-US"/>
          </a:p>
        </p:txBody>
      </p:sp>
      <p:pic>
        <p:nvPicPr>
          <p:cNvPr id="242" name="Google Shape;242;p40"/>
          <p:cNvPicPr preferRelativeResize="0"/>
          <p:nvPr/>
        </p:nvPicPr>
        <p:blipFill>
          <a:blip r:embed="rId1"/>
          <a:stretch>
            <a:fillRect/>
          </a:stretch>
        </p:blipFill>
        <p:spPr>
          <a:xfrm>
            <a:off x="1814950" y="1147225"/>
            <a:ext cx="5077674" cy="3851151"/>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246" name="Shape 246"/>
        <p:cNvGrpSpPr/>
        <p:nvPr/>
      </p:nvGrpSpPr>
      <p:grpSpPr>
        <a:xfrm>
          <a:off x="0" y="0"/>
          <a:ext cx="0" cy="0"/>
          <a:chOff x="0" y="0"/>
          <a:chExt cx="0" cy="0"/>
        </a:xfrm>
      </p:grpSpPr>
      <p:sp>
        <p:nvSpPr>
          <p:cNvPr id="247" name="Google Shape;247;p41"/>
          <p:cNvSpPr txBox="1"/>
          <p:nvPr>
            <p:ph type="title"/>
          </p:nvPr>
        </p:nvSpPr>
        <p:spPr>
          <a:xfrm>
            <a:off x="311700" y="315925"/>
            <a:ext cx="8520600" cy="8313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US"/>
              <a:t>Urutan Proses Global</a:t>
            </a:r>
            <a:endParaRPr lang="en-US"/>
          </a:p>
        </p:txBody>
      </p:sp>
      <p:pic>
        <p:nvPicPr>
          <p:cNvPr id="248" name="Google Shape;248;p41"/>
          <p:cNvPicPr preferRelativeResize="0"/>
          <p:nvPr/>
        </p:nvPicPr>
        <p:blipFill>
          <a:blip r:embed="rId1"/>
          <a:stretch>
            <a:fillRect/>
          </a:stretch>
        </p:blipFill>
        <p:spPr>
          <a:xfrm>
            <a:off x="4350150" y="60688"/>
            <a:ext cx="2511050" cy="5022126"/>
          </a:xfrm>
          <a:prstGeom prst="rect">
            <a:avLst/>
          </a:prstGeom>
          <a:noFill/>
          <a:ln>
            <a:noFill/>
          </a:ln>
        </p:spPr>
      </p:pic>
      <p:pic>
        <p:nvPicPr>
          <p:cNvPr id="249" name="Google Shape;249;p41"/>
          <p:cNvPicPr preferRelativeResize="0"/>
          <p:nvPr/>
        </p:nvPicPr>
        <p:blipFill>
          <a:blip r:embed="rId2"/>
          <a:stretch>
            <a:fillRect/>
          </a:stretch>
        </p:blipFill>
        <p:spPr>
          <a:xfrm>
            <a:off x="6996550" y="4682578"/>
            <a:ext cx="1936075" cy="2531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74" name="Shape 74"/>
        <p:cNvGrpSpPr/>
        <p:nvPr/>
      </p:nvGrpSpPr>
      <p:grpSpPr>
        <a:xfrm>
          <a:off x="0" y="0"/>
          <a:ext cx="0" cy="0"/>
          <a:chOff x="0" y="0"/>
          <a:chExt cx="0" cy="0"/>
        </a:xfrm>
      </p:grpSpPr>
      <p:sp>
        <p:nvSpPr>
          <p:cNvPr id="75" name="Google Shape;75;p15"/>
          <p:cNvSpPr txBox="1"/>
          <p:nvPr>
            <p:ph type="title"/>
          </p:nvPr>
        </p:nvSpPr>
        <p:spPr>
          <a:xfrm>
            <a:off x="311700" y="315925"/>
            <a:ext cx="8520600" cy="8313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US"/>
              <a:t>Latar Belakang</a:t>
            </a:r>
            <a:endParaRPr lang="en-US"/>
          </a:p>
        </p:txBody>
      </p:sp>
      <p:graphicFrame>
        <p:nvGraphicFramePr>
          <p:cNvPr id="76" name="Google Shape;76;p15"/>
          <p:cNvGraphicFramePr/>
          <p:nvPr/>
        </p:nvGraphicFramePr>
        <p:xfrm>
          <a:off x="421850" y="1104450"/>
          <a:ext cx="3000000" cy="3000000"/>
        </p:xfrm>
        <a:graphic>
          <a:graphicData uri="http://schemas.openxmlformats.org/drawingml/2006/table">
            <a:tbl>
              <a:tblPr>
                <a:noFill/>
                <a:tableStyleId>{06C0ACC1-72B0-41F1-9332-FE805192AF29}</a:tableStyleId>
              </a:tblPr>
              <a:tblGrid>
                <a:gridCol w="2075075"/>
                <a:gridCol w="2075075"/>
                <a:gridCol w="2075075"/>
                <a:gridCol w="2075075"/>
              </a:tblGrid>
              <a:tr h="381000">
                <a:tc>
                  <a:txBody>
                    <a:bodyPr/>
                    <a:lstStyle/>
                    <a:p>
                      <a:pPr marL="0" lvl="0" indent="0" algn="l" rtl="0">
                        <a:spcBef>
                          <a:spcPts val="0"/>
                        </a:spcBef>
                        <a:spcAft>
                          <a:spcPts val="0"/>
                        </a:spcAft>
                        <a:buNone/>
                      </a:pPr>
                      <a:r>
                        <a:rPr lang="en-US" sz="1200"/>
                        <a:t>Peneliti</a:t>
                      </a:r>
                      <a:endParaRPr sz="1200"/>
                    </a:p>
                  </a:txBody>
                  <a:tcPr marL="91425" marR="91425" marT="91425" marB="91425"/>
                </a:tc>
                <a:tc>
                  <a:txBody>
                    <a:bodyPr/>
                    <a:lstStyle/>
                    <a:p>
                      <a:pPr marL="0" lvl="0" indent="0" algn="l" rtl="0">
                        <a:spcBef>
                          <a:spcPts val="0"/>
                        </a:spcBef>
                        <a:spcAft>
                          <a:spcPts val="0"/>
                        </a:spcAft>
                        <a:buNone/>
                      </a:pPr>
                      <a:r>
                        <a:rPr lang="en-US" sz="1200"/>
                        <a:t>Tujuan</a:t>
                      </a:r>
                      <a:endParaRPr sz="1200"/>
                    </a:p>
                  </a:txBody>
                  <a:tcPr marL="91425" marR="91425" marT="91425" marB="91425"/>
                </a:tc>
                <a:tc>
                  <a:txBody>
                    <a:bodyPr/>
                    <a:lstStyle/>
                    <a:p>
                      <a:pPr marL="0" lvl="0" indent="0" algn="l" rtl="0">
                        <a:spcBef>
                          <a:spcPts val="0"/>
                        </a:spcBef>
                        <a:spcAft>
                          <a:spcPts val="0"/>
                        </a:spcAft>
                        <a:buNone/>
                      </a:pPr>
                      <a:r>
                        <a:rPr lang="en-US" sz="1200"/>
                        <a:t>Metode</a:t>
                      </a:r>
                      <a:endParaRPr sz="1200"/>
                    </a:p>
                  </a:txBody>
                  <a:tcPr marL="91425" marR="91425" marT="91425" marB="91425"/>
                </a:tc>
                <a:tc>
                  <a:txBody>
                    <a:bodyPr/>
                    <a:lstStyle/>
                    <a:p>
                      <a:pPr marL="0" lvl="0" indent="0" algn="l" rtl="0">
                        <a:spcBef>
                          <a:spcPts val="0"/>
                        </a:spcBef>
                        <a:spcAft>
                          <a:spcPts val="0"/>
                        </a:spcAft>
                        <a:buNone/>
                      </a:pPr>
                      <a:r>
                        <a:rPr lang="en-US" sz="1200"/>
                        <a:t>Hasil</a:t>
                      </a:r>
                      <a:endParaRPr sz="1200"/>
                    </a:p>
                  </a:txBody>
                  <a:tcPr marL="91425" marR="91425" marT="91425" marB="91425"/>
                </a:tc>
              </a:tr>
              <a:tr h="1097250">
                <a:tc>
                  <a:txBody>
                    <a:bodyPr/>
                    <a:lstStyle/>
                    <a:p>
                      <a:pPr marL="0" lvl="0" indent="0" algn="l" rtl="0">
                        <a:spcBef>
                          <a:spcPts val="0"/>
                        </a:spcBef>
                        <a:spcAft>
                          <a:spcPts val="0"/>
                        </a:spcAft>
                        <a:buNone/>
                      </a:pPr>
                      <a:r>
                        <a:rPr lang="en-US" sz="1000"/>
                        <a:t>G. Sailasya and G. L. A. Kumari [2]</a:t>
                      </a:r>
                      <a:endParaRPr sz="1000"/>
                    </a:p>
                  </a:txBody>
                  <a:tcPr marL="91425" marR="91425" marT="91425" marB="91425"/>
                </a:tc>
                <a:tc>
                  <a:txBody>
                    <a:bodyPr/>
                    <a:lstStyle/>
                    <a:p>
                      <a:pPr marL="0" lvl="0" indent="0" algn="l" rtl="0">
                        <a:spcBef>
                          <a:spcPts val="0"/>
                        </a:spcBef>
                        <a:spcAft>
                          <a:spcPts val="0"/>
                        </a:spcAft>
                        <a:buNone/>
                      </a:pPr>
                      <a:r>
                        <a:rPr lang="en-US" sz="1000"/>
                        <a:t>Memprediksi orang yang terkena penyakit stroke</a:t>
                      </a:r>
                      <a:endParaRPr sz="1000"/>
                    </a:p>
                  </a:txBody>
                  <a:tcPr marL="91425" marR="91425" marT="91425" marB="91425"/>
                </a:tc>
                <a:tc>
                  <a:txBody>
                    <a:bodyPr/>
                    <a:lstStyle/>
                    <a:p>
                      <a:pPr marL="0" lvl="0" indent="0" algn="l" rtl="0">
                        <a:spcBef>
                          <a:spcPts val="0"/>
                        </a:spcBef>
                        <a:spcAft>
                          <a:spcPts val="0"/>
                        </a:spcAft>
                        <a:buNone/>
                      </a:pPr>
                      <a:r>
                        <a:rPr lang="en-US" sz="1000"/>
                        <a:t>Logistic Regression, Decision Tree, Random Forest Classification, K-Nearest Neighbor (KNN), Support Vector Classification (SVM), dan Naïve Bayes + Undersampling</a:t>
                      </a:r>
                      <a:endParaRPr sz="1000"/>
                    </a:p>
                  </a:txBody>
                  <a:tcPr marL="91425" marR="91425" marT="91425" marB="91425"/>
                </a:tc>
                <a:tc>
                  <a:txBody>
                    <a:bodyPr/>
                    <a:lstStyle/>
                    <a:p>
                      <a:pPr marL="0" lvl="0" indent="0" algn="l" rtl="0">
                        <a:spcBef>
                          <a:spcPts val="0"/>
                        </a:spcBef>
                        <a:spcAft>
                          <a:spcPts val="0"/>
                        </a:spcAft>
                        <a:buNone/>
                      </a:pPr>
                      <a:r>
                        <a:rPr lang="en-US" sz="1000"/>
                        <a:t>Naive Bayes + </a:t>
                      </a:r>
                      <a:r>
                        <a:rPr lang="en-US" sz="1000">
                          <a:solidFill>
                            <a:schemeClr val="dk1"/>
                          </a:solidFill>
                        </a:rPr>
                        <a:t>Undersampling</a:t>
                      </a:r>
                      <a:endParaRPr sz="1000"/>
                    </a:p>
                    <a:p>
                      <a:pPr marL="0" lvl="0" indent="0" algn="l" rtl="0">
                        <a:spcBef>
                          <a:spcPts val="0"/>
                        </a:spcBef>
                        <a:spcAft>
                          <a:spcPts val="0"/>
                        </a:spcAft>
                        <a:buNone/>
                      </a:pPr>
                      <a:r>
                        <a:rPr lang="en-US" sz="1000"/>
                        <a:t>Akurasi: 82%</a:t>
                      </a:r>
                      <a:endParaRPr sz="1000"/>
                    </a:p>
                    <a:p>
                      <a:pPr marL="0" lvl="0" indent="0" algn="l" rtl="0">
                        <a:spcBef>
                          <a:spcPts val="0"/>
                        </a:spcBef>
                        <a:spcAft>
                          <a:spcPts val="0"/>
                        </a:spcAft>
                        <a:buNone/>
                      </a:pPr>
                      <a:r>
                        <a:rPr lang="en-US" sz="1000"/>
                        <a:t>Recall: 85.7%</a:t>
                      </a:r>
                      <a:endParaRPr sz="1000"/>
                    </a:p>
                  </a:txBody>
                  <a:tcPr marL="91425" marR="91425" marT="91425" marB="91425"/>
                </a:tc>
              </a:tr>
              <a:tr h="640050">
                <a:tc>
                  <a:txBody>
                    <a:bodyPr/>
                    <a:lstStyle/>
                    <a:p>
                      <a:pPr marL="0" lvl="0" indent="0" algn="l" rtl="0">
                        <a:spcBef>
                          <a:spcPts val="0"/>
                        </a:spcBef>
                        <a:spcAft>
                          <a:spcPts val="0"/>
                        </a:spcAft>
                        <a:buNone/>
                      </a:pPr>
                      <a:r>
                        <a:rPr lang="en-US" sz="1000"/>
                        <a:t>M. S. Azam, M. Habibullah ,and H. K. Rana [3]</a:t>
                      </a:r>
                      <a:endParaRPr sz="1000"/>
                    </a:p>
                  </a:txBody>
                  <a:tcPr marL="91425" marR="91425" marT="91425" marB="91425"/>
                </a:tc>
                <a:tc>
                  <a:txBody>
                    <a:bodyPr/>
                    <a:lstStyle/>
                    <a:p>
                      <a:pPr marL="0" lvl="0" indent="0" algn="l" rtl="0">
                        <a:spcBef>
                          <a:spcPts val="0"/>
                        </a:spcBef>
                        <a:spcAft>
                          <a:spcPts val="0"/>
                        </a:spcAft>
                        <a:buNone/>
                      </a:pPr>
                      <a:r>
                        <a:rPr lang="en-US" sz="1000">
                          <a:solidFill>
                            <a:schemeClr val="dk1"/>
                          </a:solidFill>
                        </a:rPr>
                        <a:t>Memprediksi orang yang terkena penyakit stroke</a:t>
                      </a:r>
                      <a:endParaRPr sz="1000"/>
                    </a:p>
                  </a:txBody>
                  <a:tcPr marL="91425" marR="91425" marT="91425" marB="91425"/>
                </a:tc>
                <a:tc>
                  <a:txBody>
                    <a:bodyPr/>
                    <a:lstStyle/>
                    <a:p>
                      <a:pPr marL="0" lvl="0" indent="0" algn="l" rtl="0">
                        <a:spcBef>
                          <a:spcPts val="0"/>
                        </a:spcBef>
                        <a:spcAft>
                          <a:spcPts val="0"/>
                        </a:spcAft>
                        <a:buNone/>
                      </a:pPr>
                      <a:r>
                        <a:rPr lang="en-US" sz="1000"/>
                        <a:t>Decision Tree, Logistic Regression, Random Forest </a:t>
                      </a:r>
                      <a:endParaRPr sz="1000"/>
                    </a:p>
                  </a:txBody>
                  <a:tcPr marL="91425" marR="91425" marT="91425" marB="91425"/>
                </a:tc>
                <a:tc>
                  <a:txBody>
                    <a:bodyPr/>
                    <a:lstStyle/>
                    <a:p>
                      <a:pPr marL="0" lvl="0" indent="0" algn="l" rtl="0">
                        <a:spcBef>
                          <a:spcPts val="0"/>
                        </a:spcBef>
                        <a:spcAft>
                          <a:spcPts val="0"/>
                        </a:spcAft>
                        <a:buNone/>
                      </a:pPr>
                      <a:r>
                        <a:rPr lang="en-US" sz="1000"/>
                        <a:t>Random Forest</a:t>
                      </a:r>
                      <a:endParaRPr sz="1000"/>
                    </a:p>
                    <a:p>
                      <a:pPr marL="0" lvl="0" indent="0" algn="l" rtl="0">
                        <a:spcBef>
                          <a:spcPts val="0"/>
                        </a:spcBef>
                        <a:spcAft>
                          <a:spcPts val="0"/>
                        </a:spcAft>
                        <a:buNone/>
                      </a:pPr>
                      <a:r>
                        <a:rPr lang="en-US" sz="1000"/>
                        <a:t>Akurasi: 99.98%</a:t>
                      </a:r>
                      <a:endParaRPr sz="1000"/>
                    </a:p>
                    <a:p>
                      <a:pPr marL="0" lvl="0" indent="0" algn="l" rtl="0">
                        <a:spcBef>
                          <a:spcPts val="0"/>
                        </a:spcBef>
                        <a:spcAft>
                          <a:spcPts val="0"/>
                        </a:spcAft>
                        <a:buNone/>
                      </a:pPr>
                      <a:r>
                        <a:rPr lang="en-US" sz="1000"/>
                        <a:t>Recall: 99%</a:t>
                      </a:r>
                      <a:endParaRPr sz="1000"/>
                    </a:p>
                  </a:txBody>
                  <a:tcPr marL="91425" marR="91425" marT="91425" marB="91425"/>
                </a:tc>
              </a:tr>
              <a:tr h="381000">
                <a:tc>
                  <a:txBody>
                    <a:bodyPr/>
                    <a:lstStyle/>
                    <a:p>
                      <a:pPr marL="0" lvl="0" indent="0" algn="l" rtl="0">
                        <a:spcBef>
                          <a:spcPts val="0"/>
                        </a:spcBef>
                        <a:spcAft>
                          <a:spcPts val="0"/>
                        </a:spcAft>
                        <a:buNone/>
                      </a:pPr>
                      <a:r>
                        <a:rPr lang="en-US" sz="1000"/>
                        <a:t>Maya B S, Asha T [4]</a:t>
                      </a:r>
                      <a:endParaRPr sz="1000"/>
                    </a:p>
                  </a:txBody>
                  <a:tcPr marL="91425" marR="91425" marT="91425" marB="91425"/>
                </a:tc>
                <a:tc>
                  <a:txBody>
                    <a:bodyPr/>
                    <a:lstStyle/>
                    <a:p>
                      <a:pPr marL="0" lvl="0" indent="0" algn="l" rtl="0">
                        <a:spcBef>
                          <a:spcPts val="0"/>
                        </a:spcBef>
                        <a:spcAft>
                          <a:spcPts val="0"/>
                        </a:spcAft>
                        <a:buNone/>
                      </a:pPr>
                      <a:r>
                        <a:rPr lang="en-US" sz="1000">
                          <a:solidFill>
                            <a:schemeClr val="dk1"/>
                          </a:solidFill>
                        </a:rPr>
                        <a:t>Memprediksi orang yang terkena penyakit stroke dan mencari variabel yang paling berpengaruh menggunakan PCA</a:t>
                      </a:r>
                      <a:endParaRPr sz="1000"/>
                    </a:p>
                  </a:txBody>
                  <a:tcPr marL="91425" marR="91425" marT="91425" marB="91425"/>
                </a:tc>
                <a:tc>
                  <a:txBody>
                    <a:bodyPr/>
                    <a:lstStyle/>
                    <a:p>
                      <a:pPr marL="0" lvl="0" indent="0" algn="l" rtl="0">
                        <a:spcBef>
                          <a:spcPts val="0"/>
                        </a:spcBef>
                        <a:spcAft>
                          <a:spcPts val="0"/>
                        </a:spcAft>
                        <a:buNone/>
                      </a:pPr>
                      <a:r>
                        <a:rPr lang="en-US" sz="1000"/>
                        <a:t>Decision Tree, Expectation Maximization, Random Forest, Gaussian Naive Bayes, dan DNN</a:t>
                      </a:r>
                      <a:endParaRPr sz="1000"/>
                    </a:p>
                  </a:txBody>
                  <a:tcPr marL="91425" marR="91425" marT="91425" marB="91425"/>
                </a:tc>
                <a:tc>
                  <a:txBody>
                    <a:bodyPr/>
                    <a:lstStyle/>
                    <a:p>
                      <a:pPr marL="0" lvl="0" indent="0" algn="l" rtl="0">
                        <a:spcBef>
                          <a:spcPts val="0"/>
                        </a:spcBef>
                        <a:spcAft>
                          <a:spcPts val="0"/>
                        </a:spcAft>
                        <a:buNone/>
                      </a:pPr>
                      <a:r>
                        <a:rPr lang="en-US" sz="1000"/>
                        <a:t>DNN + PCA</a:t>
                      </a:r>
                      <a:endParaRPr sz="1000"/>
                    </a:p>
                    <a:p>
                      <a:pPr marL="0" lvl="0" indent="0" algn="l" rtl="0">
                        <a:spcBef>
                          <a:spcPts val="0"/>
                        </a:spcBef>
                        <a:spcAft>
                          <a:spcPts val="0"/>
                        </a:spcAft>
                        <a:buNone/>
                      </a:pPr>
                      <a:r>
                        <a:rPr lang="en-US" sz="1000"/>
                        <a:t>Akurasi: 86.42%</a:t>
                      </a:r>
                      <a:endParaRPr sz="1000"/>
                    </a:p>
                    <a:p>
                      <a:pPr marL="0" lvl="0" indent="0" algn="l" rtl="0">
                        <a:spcBef>
                          <a:spcPts val="0"/>
                        </a:spcBef>
                        <a:spcAft>
                          <a:spcPts val="0"/>
                        </a:spcAft>
                        <a:buNone/>
                      </a:pPr>
                      <a:r>
                        <a:rPr lang="en-US" sz="1000"/>
                        <a:t>Recall: 74.89%</a:t>
                      </a:r>
                      <a:endParaRPr sz="1000"/>
                    </a:p>
                  </a:txBody>
                  <a:tcPr marL="91425" marR="91425" marT="91425" marB="91425"/>
                </a:tc>
              </a:tr>
              <a:tr h="792450">
                <a:tc>
                  <a:txBody>
                    <a:bodyPr/>
                    <a:lstStyle/>
                    <a:p>
                      <a:pPr marL="0" lvl="0" indent="0" algn="l" rtl="0">
                        <a:spcBef>
                          <a:spcPts val="0"/>
                        </a:spcBef>
                        <a:spcAft>
                          <a:spcPts val="0"/>
                        </a:spcAft>
                        <a:buNone/>
                      </a:pPr>
                      <a:r>
                        <a:rPr lang="en-US" sz="1000"/>
                        <a:t>C. Y. Hung, W. C. Chen, P. T. Lai, C. H. Lin, and C. C. Lee [5]</a:t>
                      </a:r>
                      <a:endParaRPr sz="1000"/>
                    </a:p>
                  </a:txBody>
                  <a:tcPr marL="91425" marR="91425" marT="91425" marB="91425"/>
                </a:tc>
                <a:tc>
                  <a:txBody>
                    <a:bodyPr/>
                    <a:lstStyle/>
                    <a:p>
                      <a:pPr marL="0" lvl="0" indent="0" algn="l" rtl="0">
                        <a:spcBef>
                          <a:spcPts val="0"/>
                        </a:spcBef>
                        <a:spcAft>
                          <a:spcPts val="0"/>
                        </a:spcAft>
                        <a:buNone/>
                      </a:pPr>
                      <a:r>
                        <a:rPr lang="en-US" sz="1000">
                          <a:solidFill>
                            <a:schemeClr val="dk1"/>
                          </a:solidFill>
                        </a:rPr>
                        <a:t>Memprediksi orang yang terkena penyakit stroke</a:t>
                      </a:r>
                      <a:endParaRPr sz="1000"/>
                    </a:p>
                  </a:txBody>
                  <a:tcPr marL="91425" marR="91425" marT="91425" marB="91425"/>
                </a:tc>
                <a:tc>
                  <a:txBody>
                    <a:bodyPr/>
                    <a:lstStyle/>
                    <a:p>
                      <a:pPr marL="0" lvl="0" indent="0" algn="l" rtl="0">
                        <a:spcBef>
                          <a:spcPts val="0"/>
                        </a:spcBef>
                        <a:spcAft>
                          <a:spcPts val="0"/>
                        </a:spcAft>
                        <a:buNone/>
                      </a:pPr>
                      <a:r>
                        <a:rPr lang="en-US" sz="1000"/>
                        <a:t>DNN, gradient boosting decision tree (GBDT), logistic regression, SVM</a:t>
                      </a:r>
                      <a:endParaRPr sz="1000"/>
                    </a:p>
                  </a:txBody>
                  <a:tcPr marL="91425" marR="91425" marT="91425" marB="91425"/>
                </a:tc>
                <a:tc>
                  <a:txBody>
                    <a:bodyPr/>
                    <a:lstStyle/>
                    <a:p>
                      <a:pPr marL="0" lvl="0" indent="0" algn="l" rtl="0">
                        <a:spcBef>
                          <a:spcPts val="0"/>
                        </a:spcBef>
                        <a:spcAft>
                          <a:spcPts val="0"/>
                        </a:spcAft>
                        <a:buNone/>
                      </a:pPr>
                      <a:r>
                        <a:rPr lang="en-US" sz="1000"/>
                        <a:t>DNN</a:t>
                      </a:r>
                      <a:endParaRPr sz="1000"/>
                    </a:p>
                    <a:p>
                      <a:pPr marL="0" lvl="0" indent="0" algn="l" rtl="0">
                        <a:spcBef>
                          <a:spcPts val="0"/>
                        </a:spcBef>
                        <a:spcAft>
                          <a:spcPts val="0"/>
                        </a:spcAft>
                        <a:buNone/>
                      </a:pPr>
                      <a:r>
                        <a:rPr lang="en-US" sz="1000"/>
                        <a:t>Akurasi: 87.3%</a:t>
                      </a:r>
                      <a:endParaRPr sz="1000"/>
                    </a:p>
                    <a:p>
                      <a:pPr marL="0" lvl="0" indent="0" algn="l" rtl="0">
                        <a:spcBef>
                          <a:spcPts val="0"/>
                        </a:spcBef>
                        <a:spcAft>
                          <a:spcPts val="0"/>
                        </a:spcAft>
                        <a:buNone/>
                      </a:pPr>
                      <a:r>
                        <a:rPr lang="en-US" sz="1000"/>
                        <a:t>Recall: 84.5%</a:t>
                      </a:r>
                      <a:endParaRPr sz="1000"/>
                    </a:p>
                    <a:p>
                      <a:pPr marL="0" lvl="0" indent="0" algn="l" rtl="0">
                        <a:spcBef>
                          <a:spcPts val="0"/>
                        </a:spcBef>
                        <a:spcAft>
                          <a:spcPts val="0"/>
                        </a:spcAft>
                        <a:buNone/>
                      </a:pPr>
                      <a:r>
                        <a:rPr lang="en-US" sz="1000"/>
                        <a:t>AUC: 91.5%</a:t>
                      </a:r>
                      <a:endParaRPr sz="1000"/>
                    </a:p>
                  </a:txBody>
                  <a:tcPr marL="91425" marR="91425" marT="91425" marB="91425"/>
                </a:tc>
              </a:tr>
            </a:tbl>
          </a:graphicData>
        </a:graphic>
      </p:graphicFrame>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253" name="Shape 253"/>
        <p:cNvGrpSpPr/>
        <p:nvPr/>
      </p:nvGrpSpPr>
      <p:grpSpPr>
        <a:xfrm>
          <a:off x="0" y="0"/>
          <a:ext cx="0" cy="0"/>
          <a:chOff x="0" y="0"/>
          <a:chExt cx="0" cy="0"/>
        </a:xfrm>
      </p:grpSpPr>
      <p:sp>
        <p:nvSpPr>
          <p:cNvPr id="254" name="Google Shape;254;p42"/>
          <p:cNvSpPr txBox="1"/>
          <p:nvPr>
            <p:ph type="title"/>
          </p:nvPr>
        </p:nvSpPr>
        <p:spPr>
          <a:xfrm>
            <a:off x="311700" y="315925"/>
            <a:ext cx="8520600" cy="831300"/>
          </a:xfrm>
          <a:prstGeom prst="rect">
            <a:avLst/>
          </a:prstGeom>
        </p:spPr>
        <p:txBody>
          <a:bodyPr spcFirstLastPara="1" wrap="square" lIns="91425" tIns="91425" rIns="91425" bIns="91425" anchor="b" anchorCtr="0">
            <a:normAutofit fontScale="90000"/>
          </a:bodyPr>
          <a:lstStyle/>
          <a:p>
            <a:pPr marL="0" lvl="0" indent="0" algn="l" rtl="0">
              <a:spcBef>
                <a:spcPts val="0"/>
              </a:spcBef>
              <a:spcAft>
                <a:spcPts val="0"/>
              </a:spcAft>
              <a:buNone/>
            </a:pPr>
            <a:r>
              <a:rPr lang="en-US"/>
              <a:t>Dataset Penyakit Stroke: Cerebral Stroke Prediction</a:t>
            </a:r>
            <a:endParaRPr lang="en-US"/>
          </a:p>
        </p:txBody>
      </p:sp>
      <p:sp>
        <p:nvSpPr>
          <p:cNvPr id="255" name="Google Shape;255;p42"/>
          <p:cNvSpPr txBox="1"/>
          <p:nvPr>
            <p:ph type="body" idx="1"/>
          </p:nvPr>
        </p:nvSpPr>
        <p:spPr>
          <a:xfrm>
            <a:off x="311700" y="1455500"/>
            <a:ext cx="8520600" cy="3113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US"/>
              <a:t>Data didapatkan dari situs Kaggle [2]</a:t>
            </a:r>
            <a:endParaRPr lang="en-US"/>
          </a:p>
          <a:p>
            <a:pPr marL="457200" lvl="0" indent="-342900" algn="l" rtl="0">
              <a:spcBef>
                <a:spcPts val="0"/>
              </a:spcBef>
              <a:spcAft>
                <a:spcPts val="0"/>
              </a:spcAft>
              <a:buSzPts val="1800"/>
              <a:buChar char="●"/>
            </a:pPr>
            <a:r>
              <a:rPr lang="en-US"/>
              <a:t>Berjumlah 43.400 data </a:t>
            </a:r>
            <a:endParaRPr lang="en-US"/>
          </a:p>
          <a:p>
            <a:pPr marL="457200" lvl="0" indent="-342900" algn="l" rtl="0">
              <a:spcBef>
                <a:spcPts val="0"/>
              </a:spcBef>
              <a:spcAft>
                <a:spcPts val="0"/>
              </a:spcAft>
              <a:buSzPts val="1800"/>
              <a:buChar char="●"/>
            </a:pPr>
            <a:r>
              <a:rPr lang="en-US"/>
              <a:t>Memiliki 12 variabel-&gt; id, gender, age, hypertension, heart_disease, ever_married, work_type, residence_type, avg_glucose_level, bmi, smoking_status, dan stroke. </a:t>
            </a:r>
            <a:endParaRPr lang="en-US"/>
          </a:p>
          <a:p>
            <a:pPr marL="457200" lvl="0" indent="-342900" algn="l" rtl="0">
              <a:spcBef>
                <a:spcPts val="0"/>
              </a:spcBef>
              <a:spcAft>
                <a:spcPts val="0"/>
              </a:spcAft>
              <a:buSzPts val="1800"/>
              <a:buChar char="●"/>
            </a:pPr>
            <a:r>
              <a:rPr lang="en-US"/>
              <a:t>Isi data dalam dataset ini merupakan data asli yang diambil dari situs HealthData.gov. </a:t>
            </a:r>
            <a:endParaRPr lang="en-U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259" name="Shape 259"/>
        <p:cNvGrpSpPr/>
        <p:nvPr/>
      </p:nvGrpSpPr>
      <p:grpSpPr>
        <a:xfrm>
          <a:off x="0" y="0"/>
          <a:ext cx="0" cy="0"/>
          <a:chOff x="0" y="0"/>
          <a:chExt cx="0" cy="0"/>
        </a:xfrm>
      </p:grpSpPr>
      <p:sp>
        <p:nvSpPr>
          <p:cNvPr id="260" name="Google Shape;260;p43"/>
          <p:cNvSpPr txBox="1"/>
          <p:nvPr>
            <p:ph type="title"/>
          </p:nvPr>
        </p:nvSpPr>
        <p:spPr>
          <a:xfrm>
            <a:off x="311700" y="315925"/>
            <a:ext cx="8520600" cy="831300"/>
          </a:xfrm>
          <a:prstGeom prst="rect">
            <a:avLst/>
          </a:prstGeom>
        </p:spPr>
        <p:txBody>
          <a:bodyPr spcFirstLastPara="1" wrap="square" lIns="91425" tIns="91425" rIns="91425" bIns="91425" anchor="b" anchorCtr="0">
            <a:normAutofit fontScale="90000"/>
          </a:bodyPr>
          <a:lstStyle/>
          <a:p>
            <a:pPr marL="0" lvl="0" indent="0" algn="l" rtl="0">
              <a:spcBef>
                <a:spcPts val="0"/>
              </a:spcBef>
              <a:spcAft>
                <a:spcPts val="0"/>
              </a:spcAft>
              <a:buNone/>
            </a:pPr>
            <a:r>
              <a:rPr lang="en-US"/>
              <a:t>Dataset Penyakit Stroke: Cerebral Stroke Prediction</a:t>
            </a:r>
            <a:endParaRPr lang="en-US"/>
          </a:p>
        </p:txBody>
      </p:sp>
      <p:sp>
        <p:nvSpPr>
          <p:cNvPr id="261" name="Google Shape;261;p43"/>
          <p:cNvSpPr txBox="1"/>
          <p:nvPr/>
        </p:nvSpPr>
        <p:spPr>
          <a:xfrm>
            <a:off x="3363113" y="4288100"/>
            <a:ext cx="2094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panose="020B0604020202090204"/>
              <a:buNone/>
            </a:pPr>
            <a:r>
              <a:rPr lang="en-US">
                <a:solidFill>
                  <a:schemeClr val="dk1"/>
                </a:solidFill>
              </a:rPr>
              <a:t>42.617 data vs 783 data</a:t>
            </a:r>
            <a:endParaRPr lang="en-US">
              <a:solidFill>
                <a:schemeClr val="dk1"/>
              </a:solidFill>
            </a:endParaRPr>
          </a:p>
        </p:txBody>
      </p:sp>
      <p:pic>
        <p:nvPicPr>
          <p:cNvPr id="262" name="Google Shape;262;p43"/>
          <p:cNvPicPr preferRelativeResize="0"/>
          <p:nvPr/>
        </p:nvPicPr>
        <p:blipFill>
          <a:blip r:embed="rId1"/>
          <a:stretch>
            <a:fillRect/>
          </a:stretch>
        </p:blipFill>
        <p:spPr>
          <a:xfrm>
            <a:off x="2737250" y="1299625"/>
            <a:ext cx="3346354" cy="28360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266" name="Shape 266"/>
        <p:cNvGrpSpPr/>
        <p:nvPr/>
      </p:nvGrpSpPr>
      <p:grpSpPr>
        <a:xfrm>
          <a:off x="0" y="0"/>
          <a:ext cx="0" cy="0"/>
          <a:chOff x="0" y="0"/>
          <a:chExt cx="0" cy="0"/>
        </a:xfrm>
      </p:grpSpPr>
      <p:sp>
        <p:nvSpPr>
          <p:cNvPr id="267" name="Google Shape;267;p44"/>
          <p:cNvSpPr txBox="1"/>
          <p:nvPr>
            <p:ph type="title"/>
          </p:nvPr>
        </p:nvSpPr>
        <p:spPr>
          <a:xfrm>
            <a:off x="311700" y="315925"/>
            <a:ext cx="8520600" cy="8313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US"/>
              <a:t>Proses Training</a:t>
            </a:r>
            <a:endParaRPr lang="en-US"/>
          </a:p>
        </p:txBody>
      </p:sp>
      <p:pic>
        <p:nvPicPr>
          <p:cNvPr id="268" name="Google Shape;268;p44"/>
          <p:cNvPicPr preferRelativeResize="0"/>
          <p:nvPr/>
        </p:nvPicPr>
        <p:blipFill>
          <a:blip r:embed="rId1"/>
          <a:stretch>
            <a:fillRect/>
          </a:stretch>
        </p:blipFill>
        <p:spPr>
          <a:xfrm>
            <a:off x="311700" y="1147225"/>
            <a:ext cx="7552285" cy="3691476"/>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272" name="Shape 272"/>
        <p:cNvGrpSpPr/>
        <p:nvPr/>
      </p:nvGrpSpPr>
      <p:grpSpPr>
        <a:xfrm>
          <a:off x="0" y="0"/>
          <a:ext cx="0" cy="0"/>
          <a:chOff x="0" y="0"/>
          <a:chExt cx="0" cy="0"/>
        </a:xfrm>
      </p:grpSpPr>
      <p:sp>
        <p:nvSpPr>
          <p:cNvPr id="273" name="Google Shape;273;p45"/>
          <p:cNvSpPr txBox="1"/>
          <p:nvPr>
            <p:ph type="title"/>
          </p:nvPr>
        </p:nvSpPr>
        <p:spPr>
          <a:xfrm>
            <a:off x="311700" y="315925"/>
            <a:ext cx="8520600" cy="8313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US"/>
              <a:t>Proses Testing</a:t>
            </a:r>
            <a:endParaRPr lang="en-US"/>
          </a:p>
        </p:txBody>
      </p:sp>
      <p:pic>
        <p:nvPicPr>
          <p:cNvPr id="274" name="Google Shape;274;p45"/>
          <p:cNvPicPr preferRelativeResize="0"/>
          <p:nvPr/>
        </p:nvPicPr>
        <p:blipFill>
          <a:blip r:embed="rId1"/>
          <a:stretch>
            <a:fillRect/>
          </a:stretch>
        </p:blipFill>
        <p:spPr>
          <a:xfrm>
            <a:off x="464125" y="1299625"/>
            <a:ext cx="7934325" cy="296227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278" name="Shape 278"/>
        <p:cNvGrpSpPr/>
        <p:nvPr/>
      </p:nvGrpSpPr>
      <p:grpSpPr>
        <a:xfrm>
          <a:off x="0" y="0"/>
          <a:ext cx="0" cy="0"/>
          <a:chOff x="0" y="0"/>
          <a:chExt cx="0" cy="0"/>
        </a:xfrm>
      </p:grpSpPr>
      <p:sp>
        <p:nvSpPr>
          <p:cNvPr id="279" name="Google Shape;279;p46"/>
          <p:cNvSpPr txBox="1"/>
          <p:nvPr>
            <p:ph type="title"/>
          </p:nvPr>
        </p:nvSpPr>
        <p:spPr>
          <a:xfrm>
            <a:off x="311700" y="315925"/>
            <a:ext cx="8520600" cy="831300"/>
          </a:xfrm>
          <a:prstGeom prst="rect">
            <a:avLst/>
          </a:prstGeom>
        </p:spPr>
        <p:txBody>
          <a:bodyPr spcFirstLastPara="1" wrap="square" lIns="91425" tIns="91425" rIns="91425" bIns="91425" anchor="b" anchorCtr="0">
            <a:normAutofit fontScale="90000"/>
          </a:bodyPr>
          <a:lstStyle/>
          <a:p>
            <a:pPr marL="0" lvl="0" indent="0" algn="l" rtl="0">
              <a:spcBef>
                <a:spcPts val="0"/>
              </a:spcBef>
              <a:spcAft>
                <a:spcPts val="0"/>
              </a:spcAft>
              <a:buNone/>
            </a:pPr>
            <a:r>
              <a:rPr lang="en-US"/>
              <a:t>Preprocessing (Menghapus Beberapa Kolom)</a:t>
            </a:r>
            <a:endParaRPr lang="en-US"/>
          </a:p>
        </p:txBody>
      </p:sp>
      <p:pic>
        <p:nvPicPr>
          <p:cNvPr id="280" name="Google Shape;280;p46"/>
          <p:cNvPicPr preferRelativeResize="0"/>
          <p:nvPr/>
        </p:nvPicPr>
        <p:blipFill>
          <a:blip r:embed="rId1"/>
          <a:stretch>
            <a:fillRect/>
          </a:stretch>
        </p:blipFill>
        <p:spPr>
          <a:xfrm>
            <a:off x="498775" y="1282325"/>
            <a:ext cx="6000750" cy="348615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284" name="Shape 284"/>
        <p:cNvGrpSpPr/>
        <p:nvPr/>
      </p:nvGrpSpPr>
      <p:grpSpPr>
        <a:xfrm>
          <a:off x="0" y="0"/>
          <a:ext cx="0" cy="0"/>
          <a:chOff x="0" y="0"/>
          <a:chExt cx="0" cy="0"/>
        </a:xfrm>
      </p:grpSpPr>
      <p:sp>
        <p:nvSpPr>
          <p:cNvPr id="285" name="Google Shape;285;p47"/>
          <p:cNvSpPr txBox="1"/>
          <p:nvPr>
            <p:ph type="title"/>
          </p:nvPr>
        </p:nvSpPr>
        <p:spPr>
          <a:xfrm>
            <a:off x="311700" y="315925"/>
            <a:ext cx="8520600" cy="8313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US"/>
              <a:t>Preprocessing (Data Imputation)</a:t>
            </a:r>
            <a:endParaRPr lang="en-US"/>
          </a:p>
        </p:txBody>
      </p:sp>
      <p:pic>
        <p:nvPicPr>
          <p:cNvPr id="286" name="Google Shape;286;p47"/>
          <p:cNvPicPr preferRelativeResize="0"/>
          <p:nvPr/>
        </p:nvPicPr>
        <p:blipFill>
          <a:blip r:embed="rId1"/>
          <a:stretch>
            <a:fillRect/>
          </a:stretch>
        </p:blipFill>
        <p:spPr>
          <a:xfrm>
            <a:off x="394850" y="1147225"/>
            <a:ext cx="6098545" cy="369147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290" name="Shape 290"/>
        <p:cNvGrpSpPr/>
        <p:nvPr/>
      </p:nvGrpSpPr>
      <p:grpSpPr>
        <a:xfrm>
          <a:off x="0" y="0"/>
          <a:ext cx="0" cy="0"/>
          <a:chOff x="0" y="0"/>
          <a:chExt cx="0" cy="0"/>
        </a:xfrm>
      </p:grpSpPr>
      <p:sp>
        <p:nvSpPr>
          <p:cNvPr id="291" name="Google Shape;291;p48"/>
          <p:cNvSpPr txBox="1"/>
          <p:nvPr>
            <p:ph type="title"/>
          </p:nvPr>
        </p:nvSpPr>
        <p:spPr>
          <a:xfrm>
            <a:off x="311700" y="315925"/>
            <a:ext cx="8520600" cy="8313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US"/>
              <a:t>Preprocessing (Data Encoding)</a:t>
            </a:r>
            <a:endParaRPr lang="en-US"/>
          </a:p>
        </p:txBody>
      </p:sp>
      <p:pic>
        <p:nvPicPr>
          <p:cNvPr id="292" name="Google Shape;292;p48"/>
          <p:cNvPicPr preferRelativeResize="0"/>
          <p:nvPr/>
        </p:nvPicPr>
        <p:blipFill>
          <a:blip r:embed="rId1"/>
          <a:stretch>
            <a:fillRect/>
          </a:stretch>
        </p:blipFill>
        <p:spPr>
          <a:xfrm>
            <a:off x="152400" y="1299625"/>
            <a:ext cx="6286500" cy="349567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296" name="Shape 296"/>
        <p:cNvGrpSpPr/>
        <p:nvPr/>
      </p:nvGrpSpPr>
      <p:grpSpPr>
        <a:xfrm>
          <a:off x="0" y="0"/>
          <a:ext cx="0" cy="0"/>
          <a:chOff x="0" y="0"/>
          <a:chExt cx="0" cy="0"/>
        </a:xfrm>
      </p:grpSpPr>
      <p:sp>
        <p:nvSpPr>
          <p:cNvPr id="297" name="Google Shape;297;p49"/>
          <p:cNvSpPr txBox="1"/>
          <p:nvPr>
            <p:ph type="title"/>
          </p:nvPr>
        </p:nvSpPr>
        <p:spPr>
          <a:xfrm>
            <a:off x="311700" y="315925"/>
            <a:ext cx="8520600" cy="831300"/>
          </a:xfrm>
          <a:prstGeom prst="rect">
            <a:avLst/>
          </a:prstGeom>
        </p:spPr>
        <p:txBody>
          <a:bodyPr spcFirstLastPara="1" wrap="square" lIns="91425" tIns="91425" rIns="91425" bIns="91425" anchor="b" anchorCtr="0">
            <a:normAutofit fontScale="90000"/>
          </a:bodyPr>
          <a:lstStyle/>
          <a:p>
            <a:pPr marL="0" lvl="0" indent="0" algn="l" rtl="0">
              <a:spcBef>
                <a:spcPts val="0"/>
              </a:spcBef>
              <a:spcAft>
                <a:spcPts val="0"/>
              </a:spcAft>
              <a:buNone/>
            </a:pPr>
            <a:r>
              <a:rPr lang="en-US"/>
              <a:t>Preprocessing (Hapus Data Duplikat)</a:t>
            </a:r>
            <a:endParaRPr lang="en-US"/>
          </a:p>
        </p:txBody>
      </p:sp>
      <p:sp>
        <p:nvSpPr>
          <p:cNvPr id="298" name="Google Shape;298;p49"/>
          <p:cNvSpPr txBox="1"/>
          <p:nvPr>
            <p:ph type="body" idx="1"/>
          </p:nvPr>
        </p:nvSpPr>
        <p:spPr>
          <a:xfrm>
            <a:off x="311700" y="1147225"/>
            <a:ext cx="8520600" cy="34218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US"/>
              <a:t>Terdapat 2 data duplikat -&gt; dihapus</a:t>
            </a:r>
            <a:endParaRPr lang="en-US"/>
          </a:p>
          <a:p>
            <a:pPr marL="457200" lvl="0" indent="-342900" algn="l" rtl="0">
              <a:spcBef>
                <a:spcPts val="0"/>
              </a:spcBef>
              <a:spcAft>
                <a:spcPts val="0"/>
              </a:spcAft>
              <a:buSzPts val="1800"/>
              <a:buChar char="●"/>
            </a:pPr>
            <a:r>
              <a:rPr lang="en-US"/>
              <a:t>Jumlah data sekarang menjadi 43.398</a:t>
            </a:r>
            <a:endParaRPr lang="en-US"/>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302" name="Shape 302"/>
        <p:cNvGrpSpPr/>
        <p:nvPr/>
      </p:nvGrpSpPr>
      <p:grpSpPr>
        <a:xfrm>
          <a:off x="0" y="0"/>
          <a:ext cx="0" cy="0"/>
          <a:chOff x="0" y="0"/>
          <a:chExt cx="0" cy="0"/>
        </a:xfrm>
      </p:grpSpPr>
      <p:sp>
        <p:nvSpPr>
          <p:cNvPr id="303" name="Google Shape;303;p50"/>
          <p:cNvSpPr txBox="1"/>
          <p:nvPr>
            <p:ph type="title"/>
          </p:nvPr>
        </p:nvSpPr>
        <p:spPr>
          <a:xfrm>
            <a:off x="311700" y="315925"/>
            <a:ext cx="8520600" cy="8313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US"/>
              <a:t>Preprocessing (Cleaning Outliers)</a:t>
            </a:r>
            <a:endParaRPr lang="en-US"/>
          </a:p>
        </p:txBody>
      </p:sp>
      <p:pic>
        <p:nvPicPr>
          <p:cNvPr id="304" name="Google Shape;304;p50"/>
          <p:cNvPicPr preferRelativeResize="0"/>
          <p:nvPr/>
        </p:nvPicPr>
        <p:blipFill>
          <a:blip r:embed="rId1"/>
          <a:stretch>
            <a:fillRect/>
          </a:stretch>
        </p:blipFill>
        <p:spPr>
          <a:xfrm>
            <a:off x="4345849" y="1135500"/>
            <a:ext cx="1629745" cy="3518149"/>
          </a:xfrm>
          <a:prstGeom prst="rect">
            <a:avLst/>
          </a:prstGeom>
          <a:noFill/>
          <a:ln>
            <a:noFill/>
          </a:ln>
        </p:spPr>
      </p:pic>
      <p:pic>
        <p:nvPicPr>
          <p:cNvPr id="305" name="Google Shape;305;p50"/>
          <p:cNvPicPr preferRelativeResize="0"/>
          <p:nvPr/>
        </p:nvPicPr>
        <p:blipFill>
          <a:blip r:embed="rId2"/>
          <a:stretch>
            <a:fillRect/>
          </a:stretch>
        </p:blipFill>
        <p:spPr>
          <a:xfrm>
            <a:off x="6207753" y="1135500"/>
            <a:ext cx="1620896" cy="3518150"/>
          </a:xfrm>
          <a:prstGeom prst="rect">
            <a:avLst/>
          </a:prstGeom>
          <a:noFill/>
          <a:ln>
            <a:noFill/>
          </a:ln>
        </p:spPr>
      </p:pic>
      <p:sp>
        <p:nvSpPr>
          <p:cNvPr id="306" name="Google Shape;306;p50"/>
          <p:cNvSpPr txBox="1"/>
          <p:nvPr>
            <p:ph type="body" idx="1"/>
          </p:nvPr>
        </p:nvSpPr>
        <p:spPr>
          <a:xfrm>
            <a:off x="311700" y="1135500"/>
            <a:ext cx="3801900" cy="3313200"/>
          </a:xfrm>
          <a:prstGeom prst="rect">
            <a:avLst/>
          </a:prstGeom>
        </p:spPr>
        <p:txBody>
          <a:bodyPr spcFirstLastPara="1" wrap="square" lIns="91425" tIns="91425" rIns="91425" bIns="91425" anchor="t" anchorCtr="0">
            <a:normAutofit fontScale="92500" lnSpcReduction="20000"/>
          </a:bodyPr>
          <a:lstStyle/>
          <a:p>
            <a:pPr marL="457200" lvl="0" indent="-334010" algn="l" rtl="0">
              <a:spcBef>
                <a:spcPts val="0"/>
              </a:spcBef>
              <a:spcAft>
                <a:spcPts val="0"/>
              </a:spcAft>
              <a:buSzPct val="100000"/>
              <a:buChar char="●"/>
            </a:pPr>
            <a:r>
              <a:rPr lang="en-US"/>
              <a:t>Age tidak memiliki outliers</a:t>
            </a:r>
            <a:endParaRPr lang="en-US"/>
          </a:p>
          <a:p>
            <a:pPr marL="457200" lvl="0" indent="-334010" algn="l" rtl="0">
              <a:spcBef>
                <a:spcPts val="0"/>
              </a:spcBef>
              <a:spcAft>
                <a:spcPts val="0"/>
              </a:spcAft>
              <a:buSzPct val="100000"/>
              <a:buChar char="●"/>
            </a:pPr>
            <a:r>
              <a:rPr lang="en-US"/>
              <a:t>Outliers pada avg_glucose_level tidak dihapus, karena memungkinkan seseorang memiliki kadar gula darah &gt; 300 mg/dl [25].</a:t>
            </a:r>
            <a:endParaRPr lang="en-US"/>
          </a:p>
          <a:p>
            <a:pPr marL="457200" lvl="0" indent="-334010" algn="l" rtl="0">
              <a:spcBef>
                <a:spcPts val="0"/>
              </a:spcBef>
              <a:spcAft>
                <a:spcPts val="0"/>
              </a:spcAft>
              <a:buSzPct val="100000"/>
              <a:buChar char="●"/>
            </a:pPr>
            <a:r>
              <a:rPr lang="en-US"/>
              <a:t>Outliers pada fitur bmi akan dihapus dan data yang diambil hanya dari data awal sampai 54, karena seseorang yang memiliki BMI 54 sudah termaksud extreme obesity [26]. </a:t>
            </a:r>
            <a:endParaRPr lang="en-US"/>
          </a:p>
        </p:txBody>
      </p:sp>
      <p:pic>
        <p:nvPicPr>
          <p:cNvPr id="307" name="Google Shape;307;p50"/>
          <p:cNvPicPr preferRelativeResize="0"/>
          <p:nvPr/>
        </p:nvPicPr>
        <p:blipFill>
          <a:blip r:embed="rId3"/>
          <a:stretch>
            <a:fillRect/>
          </a:stretch>
        </p:blipFill>
        <p:spPr>
          <a:xfrm>
            <a:off x="4005524" y="4719125"/>
            <a:ext cx="1970075" cy="234750"/>
          </a:xfrm>
          <a:prstGeom prst="rect">
            <a:avLst/>
          </a:prstGeom>
          <a:noFill/>
          <a:ln>
            <a:noFill/>
          </a:ln>
        </p:spPr>
      </p:pic>
      <p:pic>
        <p:nvPicPr>
          <p:cNvPr id="308" name="Google Shape;308;p50"/>
          <p:cNvPicPr preferRelativeResize="0"/>
          <p:nvPr/>
        </p:nvPicPr>
        <p:blipFill>
          <a:blip r:embed="rId4"/>
          <a:stretch>
            <a:fillRect/>
          </a:stretch>
        </p:blipFill>
        <p:spPr>
          <a:xfrm>
            <a:off x="6258499" y="4719125"/>
            <a:ext cx="2059000" cy="23475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312" name="Shape 312"/>
        <p:cNvGrpSpPr/>
        <p:nvPr/>
      </p:nvGrpSpPr>
      <p:grpSpPr>
        <a:xfrm>
          <a:off x="0" y="0"/>
          <a:ext cx="0" cy="0"/>
          <a:chOff x="0" y="0"/>
          <a:chExt cx="0" cy="0"/>
        </a:xfrm>
      </p:grpSpPr>
      <p:sp>
        <p:nvSpPr>
          <p:cNvPr id="313" name="Google Shape;313;p51"/>
          <p:cNvSpPr txBox="1"/>
          <p:nvPr>
            <p:ph type="title"/>
          </p:nvPr>
        </p:nvSpPr>
        <p:spPr>
          <a:xfrm>
            <a:off x="311700" y="315925"/>
            <a:ext cx="8520600" cy="831300"/>
          </a:xfrm>
          <a:prstGeom prst="rect">
            <a:avLst/>
          </a:prstGeom>
        </p:spPr>
        <p:txBody>
          <a:bodyPr spcFirstLastPara="1" wrap="square" lIns="91425" tIns="91425" rIns="91425" bIns="91425" anchor="b" anchorCtr="0">
            <a:normAutofit fontScale="90000"/>
          </a:bodyPr>
          <a:lstStyle/>
          <a:p>
            <a:pPr marL="0" lvl="0" indent="0" algn="l" rtl="0">
              <a:spcBef>
                <a:spcPts val="0"/>
              </a:spcBef>
              <a:spcAft>
                <a:spcPts val="0"/>
              </a:spcAft>
              <a:buNone/>
            </a:pPr>
            <a:r>
              <a:rPr lang="en-US"/>
              <a:t>Preprocessing (Split Dataset untuk Training dan Testing)</a:t>
            </a:r>
            <a:endParaRPr lang="en-US"/>
          </a:p>
        </p:txBody>
      </p:sp>
      <p:sp>
        <p:nvSpPr>
          <p:cNvPr id="314" name="Google Shape;314;p51"/>
          <p:cNvSpPr txBox="1"/>
          <p:nvPr>
            <p:ph type="body" idx="1"/>
          </p:nvPr>
        </p:nvSpPr>
        <p:spPr>
          <a:xfrm>
            <a:off x="311700" y="1225225"/>
            <a:ext cx="8520600" cy="33540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US"/>
              <a:t>80% untuk data training</a:t>
            </a:r>
            <a:endParaRPr lang="en-US"/>
          </a:p>
          <a:p>
            <a:pPr marL="457200" lvl="0" indent="-342900" algn="l" rtl="0">
              <a:spcBef>
                <a:spcPts val="0"/>
              </a:spcBef>
              <a:spcAft>
                <a:spcPts val="0"/>
              </a:spcAft>
              <a:buSzPts val="1800"/>
              <a:buChar char="●"/>
            </a:pPr>
            <a:r>
              <a:rPr lang="en-US"/>
              <a:t>20% untuk data testing</a:t>
            </a:r>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80" name="Shape 80"/>
        <p:cNvGrpSpPr/>
        <p:nvPr/>
      </p:nvGrpSpPr>
      <p:grpSpPr>
        <a:xfrm>
          <a:off x="0" y="0"/>
          <a:ext cx="0" cy="0"/>
          <a:chOff x="0" y="0"/>
          <a:chExt cx="0" cy="0"/>
        </a:xfrm>
      </p:grpSpPr>
      <p:sp>
        <p:nvSpPr>
          <p:cNvPr id="81" name="Google Shape;81;p16"/>
          <p:cNvSpPr txBox="1"/>
          <p:nvPr>
            <p:ph type="title"/>
          </p:nvPr>
        </p:nvSpPr>
        <p:spPr>
          <a:xfrm>
            <a:off x="311700" y="315925"/>
            <a:ext cx="8520600" cy="8313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US"/>
              <a:t>Latar Belakang</a:t>
            </a:r>
            <a:endParaRPr lang="en-US"/>
          </a:p>
        </p:txBody>
      </p:sp>
      <p:graphicFrame>
        <p:nvGraphicFramePr>
          <p:cNvPr id="82" name="Google Shape;82;p16"/>
          <p:cNvGraphicFramePr/>
          <p:nvPr/>
        </p:nvGraphicFramePr>
        <p:xfrm>
          <a:off x="421850" y="1104450"/>
          <a:ext cx="3000000" cy="3000000"/>
        </p:xfrm>
        <a:graphic>
          <a:graphicData uri="http://schemas.openxmlformats.org/drawingml/2006/table">
            <a:tbl>
              <a:tblPr>
                <a:noFill/>
                <a:tableStyleId>{06C0ACC1-72B0-41F1-9332-FE805192AF29}</a:tableStyleId>
              </a:tblPr>
              <a:tblGrid>
                <a:gridCol w="2075075"/>
                <a:gridCol w="2075075"/>
                <a:gridCol w="2075075"/>
                <a:gridCol w="2075075"/>
              </a:tblGrid>
              <a:tr h="381000">
                <a:tc>
                  <a:txBody>
                    <a:bodyPr/>
                    <a:lstStyle/>
                    <a:p>
                      <a:pPr marL="0" lvl="0" indent="0" algn="l" rtl="0">
                        <a:spcBef>
                          <a:spcPts val="0"/>
                        </a:spcBef>
                        <a:spcAft>
                          <a:spcPts val="0"/>
                        </a:spcAft>
                        <a:buNone/>
                      </a:pPr>
                      <a:r>
                        <a:rPr lang="en-US" sz="1200"/>
                        <a:t>Peneliti</a:t>
                      </a:r>
                      <a:endParaRPr sz="1200"/>
                    </a:p>
                  </a:txBody>
                  <a:tcPr marL="91425" marR="91425" marT="91425" marB="91425"/>
                </a:tc>
                <a:tc>
                  <a:txBody>
                    <a:bodyPr/>
                    <a:lstStyle/>
                    <a:p>
                      <a:pPr marL="0" lvl="0" indent="0" algn="l" rtl="0">
                        <a:spcBef>
                          <a:spcPts val="0"/>
                        </a:spcBef>
                        <a:spcAft>
                          <a:spcPts val="0"/>
                        </a:spcAft>
                        <a:buNone/>
                      </a:pPr>
                      <a:r>
                        <a:rPr lang="en-US" sz="1200"/>
                        <a:t>Tujuan</a:t>
                      </a:r>
                      <a:endParaRPr sz="1200"/>
                    </a:p>
                  </a:txBody>
                  <a:tcPr marL="91425" marR="91425" marT="91425" marB="91425"/>
                </a:tc>
                <a:tc>
                  <a:txBody>
                    <a:bodyPr/>
                    <a:lstStyle/>
                    <a:p>
                      <a:pPr marL="0" lvl="0" indent="0" algn="l" rtl="0">
                        <a:spcBef>
                          <a:spcPts val="0"/>
                        </a:spcBef>
                        <a:spcAft>
                          <a:spcPts val="0"/>
                        </a:spcAft>
                        <a:buNone/>
                      </a:pPr>
                      <a:r>
                        <a:rPr lang="en-US" sz="1200"/>
                        <a:t>Metode</a:t>
                      </a:r>
                      <a:endParaRPr sz="1200"/>
                    </a:p>
                  </a:txBody>
                  <a:tcPr marL="91425" marR="91425" marT="91425" marB="91425"/>
                </a:tc>
                <a:tc>
                  <a:txBody>
                    <a:bodyPr/>
                    <a:lstStyle/>
                    <a:p>
                      <a:pPr marL="0" lvl="0" indent="0" algn="l" rtl="0">
                        <a:spcBef>
                          <a:spcPts val="0"/>
                        </a:spcBef>
                        <a:spcAft>
                          <a:spcPts val="0"/>
                        </a:spcAft>
                        <a:buNone/>
                      </a:pPr>
                      <a:r>
                        <a:rPr lang="en-US" sz="1200"/>
                        <a:t>Hasil</a:t>
                      </a:r>
                      <a:endParaRPr sz="1200"/>
                    </a:p>
                  </a:txBody>
                  <a:tcPr marL="91425" marR="91425" marT="91425" marB="91425"/>
                </a:tc>
              </a:tr>
              <a:tr h="1097250">
                <a:tc>
                  <a:txBody>
                    <a:bodyPr/>
                    <a:lstStyle/>
                    <a:p>
                      <a:pPr marL="0" lvl="0" indent="0" algn="l" rtl="0">
                        <a:spcBef>
                          <a:spcPts val="0"/>
                        </a:spcBef>
                        <a:spcAft>
                          <a:spcPts val="0"/>
                        </a:spcAft>
                        <a:buNone/>
                      </a:pPr>
                      <a:r>
                        <a:rPr lang="en-US" sz="1000"/>
                        <a:t>J. Choi, S. Y. Seo, P. J. Kim, Y. S. Kim, S. H. Lee, J. H. Sohn, D. K. Kim, J. J. Lee and C. Kim [6]</a:t>
                      </a:r>
                      <a:endParaRPr sz="1000"/>
                    </a:p>
                  </a:txBody>
                  <a:tcPr marL="91425" marR="91425" marT="91425" marB="91425"/>
                </a:tc>
                <a:tc>
                  <a:txBody>
                    <a:bodyPr/>
                    <a:lstStyle/>
                    <a:p>
                      <a:pPr marL="0" lvl="0" indent="0" algn="l" rtl="0">
                        <a:spcBef>
                          <a:spcPts val="0"/>
                        </a:spcBef>
                        <a:spcAft>
                          <a:spcPts val="0"/>
                        </a:spcAft>
                        <a:buClr>
                          <a:schemeClr val="dk1"/>
                        </a:buClr>
                        <a:buSzPts val="1100"/>
                        <a:buFont typeface="Arial" panose="020B0604020202090204"/>
                        <a:buNone/>
                      </a:pPr>
                      <a:r>
                        <a:rPr lang="en-US" sz="1000">
                          <a:solidFill>
                            <a:schemeClr val="dk1"/>
                          </a:solidFill>
                        </a:rPr>
                        <a:t>Memprediksi orang yang terkena penyakit stroke</a:t>
                      </a:r>
                      <a:endParaRPr sz="1000"/>
                    </a:p>
                  </a:txBody>
                  <a:tcPr marL="91425" marR="91425" marT="91425" marB="91425"/>
                </a:tc>
                <a:tc>
                  <a:txBody>
                    <a:bodyPr/>
                    <a:lstStyle/>
                    <a:p>
                      <a:pPr marL="0" lvl="0" indent="0" algn="l" rtl="0">
                        <a:spcBef>
                          <a:spcPts val="0"/>
                        </a:spcBef>
                        <a:spcAft>
                          <a:spcPts val="0"/>
                        </a:spcAft>
                        <a:buNone/>
                      </a:pPr>
                      <a:r>
                        <a:rPr lang="en-US" sz="1000">
                          <a:solidFill>
                            <a:schemeClr val="dk1"/>
                          </a:solidFill>
                          <a:highlight>
                            <a:srgbClr val="FFFFFF"/>
                          </a:highlight>
                        </a:rPr>
                        <a:t>Binary logistic regression (BLR), extreme gradient boosting (XGB), SVM,  ANN dengan beberapa metode scaling (normalizer, min-max, standard, robust)</a:t>
                      </a:r>
                      <a:endParaRPr sz="1000"/>
                    </a:p>
                  </a:txBody>
                  <a:tcPr marL="91425" marR="91425" marT="91425" marB="91425"/>
                </a:tc>
                <a:tc>
                  <a:txBody>
                    <a:bodyPr/>
                    <a:lstStyle/>
                    <a:p>
                      <a:pPr marL="0" lvl="0" indent="0" algn="l" rtl="0">
                        <a:spcBef>
                          <a:spcPts val="0"/>
                        </a:spcBef>
                        <a:spcAft>
                          <a:spcPts val="0"/>
                        </a:spcAft>
                        <a:buNone/>
                      </a:pPr>
                      <a:r>
                        <a:rPr lang="en-US" sz="1000">
                          <a:solidFill>
                            <a:schemeClr val="dk1"/>
                          </a:solidFill>
                          <a:highlight>
                            <a:srgbClr val="FFFFFF"/>
                          </a:highlight>
                        </a:rPr>
                        <a:t>ANN tanpa scaling</a:t>
                      </a:r>
                      <a:endParaRPr sz="1000"/>
                    </a:p>
                    <a:p>
                      <a:pPr marL="0" lvl="0" indent="0" algn="l" rtl="0">
                        <a:spcBef>
                          <a:spcPts val="0"/>
                        </a:spcBef>
                        <a:spcAft>
                          <a:spcPts val="0"/>
                        </a:spcAft>
                        <a:buNone/>
                      </a:pPr>
                      <a:r>
                        <a:rPr lang="en-US" sz="1000"/>
                        <a:t>Akurasi: 87.8%</a:t>
                      </a:r>
                      <a:endParaRPr sz="1000"/>
                    </a:p>
                    <a:p>
                      <a:pPr marL="0" lvl="0" indent="0" algn="l" rtl="0">
                        <a:spcBef>
                          <a:spcPts val="0"/>
                        </a:spcBef>
                        <a:spcAft>
                          <a:spcPts val="0"/>
                        </a:spcAft>
                        <a:buNone/>
                      </a:pPr>
                      <a:r>
                        <a:rPr lang="en-US" sz="1000"/>
                        <a:t>Recall: 96.7%</a:t>
                      </a:r>
                      <a:endParaRPr sz="1000"/>
                    </a:p>
                    <a:p>
                      <a:pPr marL="0" lvl="0" indent="0" algn="l" rtl="0">
                        <a:spcBef>
                          <a:spcPts val="0"/>
                        </a:spcBef>
                        <a:spcAft>
                          <a:spcPts val="0"/>
                        </a:spcAft>
                        <a:buNone/>
                      </a:pPr>
                      <a:r>
                        <a:rPr lang="en-US" sz="1000"/>
                        <a:t>ROC: 84%</a:t>
                      </a:r>
                      <a:endParaRPr sz="1000"/>
                    </a:p>
                  </a:txBody>
                  <a:tcPr marL="91425" marR="91425" marT="91425" marB="91425"/>
                </a:tc>
              </a:tr>
              <a:tr h="640050">
                <a:tc>
                  <a:txBody>
                    <a:bodyPr/>
                    <a:lstStyle/>
                    <a:p>
                      <a:pPr marL="0" lvl="0" indent="0" algn="l" rtl="0">
                        <a:spcBef>
                          <a:spcPts val="0"/>
                        </a:spcBef>
                        <a:spcAft>
                          <a:spcPts val="0"/>
                        </a:spcAft>
                        <a:buNone/>
                      </a:pPr>
                      <a:r>
                        <a:rPr lang="en-US" sz="1000"/>
                        <a:t>N. Someeh, M. A. Jafarabadi, S. M. Shamshirgaran, F. Farzipoor [7]</a:t>
                      </a:r>
                      <a:endParaRPr sz="1000"/>
                    </a:p>
                  </a:txBody>
                  <a:tcPr marL="91425" marR="91425" marT="91425" marB="91425"/>
                </a:tc>
                <a:tc>
                  <a:txBody>
                    <a:bodyPr/>
                    <a:lstStyle/>
                    <a:p>
                      <a:pPr marL="0" lvl="0" indent="0" algn="l" rtl="0">
                        <a:spcBef>
                          <a:spcPts val="0"/>
                        </a:spcBef>
                        <a:spcAft>
                          <a:spcPts val="0"/>
                        </a:spcAft>
                        <a:buNone/>
                      </a:pPr>
                      <a:r>
                        <a:rPr lang="en-US" sz="1000">
                          <a:solidFill>
                            <a:schemeClr val="dk1"/>
                          </a:solidFill>
                        </a:rPr>
                        <a:t>Memprediksi orang yang terkena penyakit stroke dengan mencari kombinasi hyperparameter terbaik</a:t>
                      </a:r>
                      <a:endParaRPr sz="1000"/>
                    </a:p>
                  </a:txBody>
                  <a:tcPr marL="91425" marR="91425" marT="91425" marB="91425"/>
                </a:tc>
                <a:tc>
                  <a:txBody>
                    <a:bodyPr/>
                    <a:lstStyle/>
                    <a:p>
                      <a:pPr marL="0" lvl="0" indent="0" algn="l" rtl="0">
                        <a:spcBef>
                          <a:spcPts val="0"/>
                        </a:spcBef>
                        <a:spcAft>
                          <a:spcPts val="0"/>
                        </a:spcAft>
                        <a:buNone/>
                      </a:pPr>
                      <a:r>
                        <a:rPr lang="en-US" sz="1000"/>
                        <a:t>DNN</a:t>
                      </a:r>
                      <a:endParaRPr sz="1000"/>
                    </a:p>
                  </a:txBody>
                  <a:tcPr marL="91425" marR="91425" marT="91425" marB="91425"/>
                </a:tc>
                <a:tc>
                  <a:txBody>
                    <a:bodyPr/>
                    <a:lstStyle/>
                    <a:p>
                      <a:pPr marL="0" lvl="0" indent="0" algn="l" rtl="0">
                        <a:spcBef>
                          <a:spcPts val="0"/>
                        </a:spcBef>
                        <a:spcAft>
                          <a:spcPts val="0"/>
                        </a:spcAft>
                        <a:buNone/>
                      </a:pPr>
                      <a:r>
                        <a:rPr lang="en-US" sz="1000"/>
                        <a:t>DNN</a:t>
                      </a:r>
                      <a:endParaRPr sz="1000"/>
                    </a:p>
                    <a:p>
                      <a:pPr marL="0" lvl="0" indent="0" algn="l" rtl="0">
                        <a:spcBef>
                          <a:spcPts val="0"/>
                        </a:spcBef>
                        <a:spcAft>
                          <a:spcPts val="0"/>
                        </a:spcAft>
                        <a:buNone/>
                      </a:pPr>
                      <a:r>
                        <a:rPr lang="en-US" sz="1000"/>
                        <a:t>Akurasi: 99.5%</a:t>
                      </a:r>
                      <a:endParaRPr sz="1000"/>
                    </a:p>
                    <a:p>
                      <a:pPr marL="0" lvl="0" indent="0" algn="l" rtl="0">
                        <a:spcBef>
                          <a:spcPts val="0"/>
                        </a:spcBef>
                        <a:spcAft>
                          <a:spcPts val="0"/>
                        </a:spcAft>
                        <a:buNone/>
                      </a:pPr>
                      <a:r>
                        <a:rPr lang="en-US" sz="1000"/>
                        <a:t>Recall: 98%</a:t>
                      </a:r>
                      <a:endParaRPr sz="1000"/>
                    </a:p>
                    <a:p>
                      <a:pPr marL="0" lvl="0" indent="0" algn="l" rtl="0">
                        <a:spcBef>
                          <a:spcPts val="0"/>
                        </a:spcBef>
                        <a:spcAft>
                          <a:spcPts val="0"/>
                        </a:spcAft>
                        <a:buNone/>
                      </a:pPr>
                      <a:r>
                        <a:rPr lang="en-US" sz="1000"/>
                        <a:t>ROC: 97%</a:t>
                      </a:r>
                      <a:endParaRPr sz="1000"/>
                    </a:p>
                  </a:txBody>
                  <a:tcPr marL="91425" marR="91425" marT="91425" marB="91425"/>
                </a:tc>
              </a:tr>
              <a:tr h="381000">
                <a:tc>
                  <a:txBody>
                    <a:bodyPr/>
                    <a:lstStyle/>
                    <a:p>
                      <a:pPr marL="0" lvl="0" indent="0" algn="l" rtl="0">
                        <a:spcBef>
                          <a:spcPts val="0"/>
                        </a:spcBef>
                        <a:spcAft>
                          <a:spcPts val="0"/>
                        </a:spcAft>
                        <a:buNone/>
                      </a:pPr>
                      <a:r>
                        <a:rPr lang="en-US" sz="1000"/>
                        <a:t>S. Cheon, J. Kim, and J. Lim [8]</a:t>
                      </a:r>
                      <a:endParaRPr sz="1000"/>
                    </a:p>
                  </a:txBody>
                  <a:tcPr marL="91425" marR="91425" marT="91425" marB="91425"/>
                </a:tc>
                <a:tc>
                  <a:txBody>
                    <a:bodyPr/>
                    <a:lstStyle/>
                    <a:p>
                      <a:pPr marL="0" lvl="0" indent="0" algn="l" rtl="0">
                        <a:spcBef>
                          <a:spcPts val="0"/>
                        </a:spcBef>
                        <a:spcAft>
                          <a:spcPts val="0"/>
                        </a:spcAft>
                        <a:buNone/>
                      </a:pPr>
                      <a:r>
                        <a:rPr lang="en-US" sz="1000">
                          <a:solidFill>
                            <a:schemeClr val="dk1"/>
                          </a:solidFill>
                        </a:rPr>
                        <a:t>Memprediksi orang yang terkena penyakit stroke dan mencari variabel yang paling berpengaruh menggunakan PCA</a:t>
                      </a:r>
                      <a:endParaRPr sz="1000"/>
                    </a:p>
                  </a:txBody>
                  <a:tcPr marL="91425" marR="91425" marT="91425" marB="91425"/>
                </a:tc>
                <a:tc>
                  <a:txBody>
                    <a:bodyPr/>
                    <a:lstStyle/>
                    <a:p>
                      <a:pPr marL="0" lvl="0" indent="0" algn="l" rtl="0">
                        <a:spcBef>
                          <a:spcPts val="0"/>
                        </a:spcBef>
                        <a:spcAft>
                          <a:spcPts val="0"/>
                        </a:spcAft>
                        <a:buNone/>
                      </a:pPr>
                      <a:r>
                        <a:rPr lang="en-US" sz="1000"/>
                        <a:t>DNN + PCA</a:t>
                      </a:r>
                      <a:endParaRPr sz="1000"/>
                    </a:p>
                  </a:txBody>
                  <a:tcPr marL="91425" marR="91425" marT="91425" marB="91425"/>
                </a:tc>
                <a:tc>
                  <a:txBody>
                    <a:bodyPr/>
                    <a:lstStyle/>
                    <a:p>
                      <a:pPr marL="0" lvl="0" indent="0" algn="l" rtl="0">
                        <a:spcBef>
                          <a:spcPts val="0"/>
                        </a:spcBef>
                        <a:spcAft>
                          <a:spcPts val="0"/>
                        </a:spcAft>
                        <a:buNone/>
                      </a:pPr>
                      <a:r>
                        <a:rPr lang="en-US" sz="1000"/>
                        <a:t>DNN + PCA</a:t>
                      </a:r>
                      <a:endParaRPr sz="1000"/>
                    </a:p>
                    <a:p>
                      <a:pPr marL="0" lvl="0" indent="0" algn="l" rtl="0">
                        <a:spcBef>
                          <a:spcPts val="0"/>
                        </a:spcBef>
                        <a:spcAft>
                          <a:spcPts val="0"/>
                        </a:spcAft>
                        <a:buNone/>
                      </a:pPr>
                      <a:r>
                        <a:rPr lang="en-US" sz="1000"/>
                        <a:t>Akurasi: 84.03%</a:t>
                      </a:r>
                      <a:endParaRPr sz="1000"/>
                    </a:p>
                    <a:p>
                      <a:pPr marL="0" lvl="0" indent="0" algn="l" rtl="0">
                        <a:spcBef>
                          <a:spcPts val="0"/>
                        </a:spcBef>
                        <a:spcAft>
                          <a:spcPts val="0"/>
                        </a:spcAft>
                        <a:buNone/>
                      </a:pPr>
                      <a:r>
                        <a:rPr lang="en-US" sz="1000"/>
                        <a:t>Recall: 64.32%</a:t>
                      </a:r>
                      <a:endParaRPr sz="1000"/>
                    </a:p>
                    <a:p>
                      <a:pPr marL="0" lvl="0" indent="0" algn="l" rtl="0">
                        <a:spcBef>
                          <a:spcPts val="0"/>
                        </a:spcBef>
                        <a:spcAft>
                          <a:spcPts val="0"/>
                        </a:spcAft>
                        <a:buNone/>
                      </a:pPr>
                      <a:r>
                        <a:rPr lang="en-US" sz="1000"/>
                        <a:t>AUC: 83.48%</a:t>
                      </a:r>
                      <a:endParaRPr sz="1000"/>
                    </a:p>
                  </a:txBody>
                  <a:tcPr marL="91425" marR="91425" marT="91425" marB="91425"/>
                </a:tc>
              </a:tr>
              <a:tr h="792450">
                <a:tc>
                  <a:txBody>
                    <a:bodyPr/>
                    <a:lstStyle/>
                    <a:p>
                      <a:pPr marL="0" lvl="0" indent="0" algn="l" rtl="0">
                        <a:spcBef>
                          <a:spcPts val="0"/>
                        </a:spcBef>
                        <a:spcAft>
                          <a:spcPts val="0"/>
                        </a:spcAft>
                        <a:buNone/>
                      </a:pPr>
                      <a:r>
                        <a:rPr lang="en-US" sz="1000"/>
                        <a:t>B. Krawczyk and M. Wo´zniak [9]</a:t>
                      </a:r>
                      <a:endParaRPr sz="1000"/>
                    </a:p>
                  </a:txBody>
                  <a:tcPr marL="91425" marR="91425" marT="91425" marB="91425"/>
                </a:tc>
                <a:tc>
                  <a:txBody>
                    <a:bodyPr/>
                    <a:lstStyle/>
                    <a:p>
                      <a:pPr marL="0" lvl="0" indent="0" algn="l" rtl="0">
                        <a:spcBef>
                          <a:spcPts val="0"/>
                        </a:spcBef>
                        <a:spcAft>
                          <a:spcPts val="0"/>
                        </a:spcAft>
                        <a:buNone/>
                      </a:pPr>
                      <a:r>
                        <a:rPr lang="en-US" sz="1000">
                          <a:solidFill>
                            <a:schemeClr val="dk1"/>
                          </a:solidFill>
                        </a:rPr>
                        <a:t>Membandingkan teknik cost-sensitive learning, random oversampling, random undersampling, dan SMOTE</a:t>
                      </a:r>
                      <a:endParaRPr sz="1000"/>
                    </a:p>
                  </a:txBody>
                  <a:tcPr marL="91425" marR="91425" marT="91425" marB="91425"/>
                </a:tc>
                <a:tc>
                  <a:txBody>
                    <a:bodyPr/>
                    <a:lstStyle/>
                    <a:p>
                      <a:pPr marL="0" lvl="0" indent="0" algn="l" rtl="0">
                        <a:spcBef>
                          <a:spcPts val="0"/>
                        </a:spcBef>
                        <a:spcAft>
                          <a:spcPts val="0"/>
                        </a:spcAft>
                        <a:buClr>
                          <a:schemeClr val="dk1"/>
                        </a:buClr>
                        <a:buSzPts val="1100"/>
                        <a:buFont typeface="Arial" panose="020B0604020202090204"/>
                        <a:buNone/>
                      </a:pPr>
                      <a:r>
                        <a:rPr lang="en-US" sz="1000">
                          <a:solidFill>
                            <a:schemeClr val="dk1"/>
                          </a:solidFill>
                        </a:rPr>
                        <a:t>Cost-sensitive learning, random oversampling, random undersampling, dan SMOTE + ROC curve</a:t>
                      </a:r>
                      <a:endParaRPr sz="1000"/>
                    </a:p>
                  </a:txBody>
                  <a:tcPr marL="91425" marR="91425" marT="91425" marB="91425"/>
                </a:tc>
                <a:tc>
                  <a:txBody>
                    <a:bodyPr/>
                    <a:lstStyle/>
                    <a:p>
                      <a:pPr marL="0" lvl="0" indent="0" algn="l" rtl="0">
                        <a:spcBef>
                          <a:spcPts val="0"/>
                        </a:spcBef>
                        <a:spcAft>
                          <a:spcPts val="0"/>
                        </a:spcAft>
                        <a:buNone/>
                      </a:pPr>
                      <a:r>
                        <a:rPr lang="en-US" sz="1000"/>
                        <a:t>Cost-sensitive learning + ROC</a:t>
                      </a:r>
                      <a:endParaRPr sz="1000"/>
                    </a:p>
                    <a:p>
                      <a:pPr marL="0" lvl="0" indent="0" algn="l" rtl="0">
                        <a:spcBef>
                          <a:spcPts val="0"/>
                        </a:spcBef>
                        <a:spcAft>
                          <a:spcPts val="0"/>
                        </a:spcAft>
                        <a:buNone/>
                      </a:pPr>
                      <a:r>
                        <a:rPr lang="en-US" sz="1000"/>
                        <a:t>Dari 10 dataset, 6 data mendapat G-Mean tertinggi jika menggunakan cost-sensitive learning</a:t>
                      </a:r>
                      <a:endParaRPr sz="1000"/>
                    </a:p>
                  </a:txBody>
                  <a:tcPr marL="91425" marR="91425" marT="91425" marB="91425"/>
                </a:tc>
              </a:tr>
            </a:tbl>
          </a:graphicData>
        </a:graphic>
      </p:graphicFrame>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318" name="Shape 318"/>
        <p:cNvGrpSpPr/>
        <p:nvPr/>
      </p:nvGrpSpPr>
      <p:grpSpPr>
        <a:xfrm>
          <a:off x="0" y="0"/>
          <a:ext cx="0" cy="0"/>
          <a:chOff x="0" y="0"/>
          <a:chExt cx="0" cy="0"/>
        </a:xfrm>
      </p:grpSpPr>
      <p:sp>
        <p:nvSpPr>
          <p:cNvPr id="319" name="Google Shape;319;p52"/>
          <p:cNvSpPr txBox="1"/>
          <p:nvPr>
            <p:ph type="title"/>
          </p:nvPr>
        </p:nvSpPr>
        <p:spPr>
          <a:xfrm>
            <a:off x="311700" y="315925"/>
            <a:ext cx="8520600" cy="8313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US"/>
              <a:t>Perhitungan Deep Neural Network</a:t>
            </a:r>
            <a:endParaRPr lang="en-US"/>
          </a:p>
        </p:txBody>
      </p:sp>
      <p:sp>
        <p:nvSpPr>
          <p:cNvPr id="320" name="Google Shape;320;p52"/>
          <p:cNvSpPr txBox="1"/>
          <p:nvPr>
            <p:ph type="body" idx="1"/>
          </p:nvPr>
        </p:nvSpPr>
        <p:spPr>
          <a:xfrm>
            <a:off x="311700" y="1152475"/>
            <a:ext cx="4987800" cy="3416400"/>
          </a:xfrm>
          <a:prstGeom prst="rect">
            <a:avLst/>
          </a:prstGeom>
        </p:spPr>
        <p:txBody>
          <a:bodyPr spcFirstLastPara="1" wrap="square" lIns="91425" tIns="91425" rIns="91425" bIns="91425" anchor="t" anchorCtr="0">
            <a:normAutofit lnSpcReduction="10000"/>
          </a:bodyPr>
          <a:lstStyle/>
          <a:p>
            <a:pPr marL="0" lvl="0" indent="0" algn="l" rtl="0">
              <a:spcBef>
                <a:spcPts val="0"/>
              </a:spcBef>
              <a:spcAft>
                <a:spcPts val="0"/>
              </a:spcAft>
              <a:buClr>
                <a:schemeClr val="dk1"/>
              </a:buClr>
              <a:buSzPts val="1100"/>
              <a:buFont typeface="Arial" panose="020B0604020202090204"/>
              <a:buNone/>
            </a:pPr>
            <a:r>
              <a:rPr lang="en-US"/>
              <a:t>Arsitektur yang akan digunakan dalam neural network dibagi menjadi 3 layer: </a:t>
            </a:r>
            <a:endParaRPr lang="en-US"/>
          </a:p>
          <a:p>
            <a:pPr marL="457200" lvl="0" indent="-342900" algn="l" rtl="0">
              <a:spcBef>
                <a:spcPts val="1200"/>
              </a:spcBef>
              <a:spcAft>
                <a:spcPts val="0"/>
              </a:spcAft>
              <a:buSzPts val="1800"/>
              <a:buAutoNum type="arabicPeriod"/>
            </a:pPr>
            <a:r>
              <a:rPr lang="en-US"/>
              <a:t>1 input layer -&gt; 6 neuron (merepresentasikan 6 fitur), activation function tanh.</a:t>
            </a:r>
            <a:endParaRPr lang="en-US"/>
          </a:p>
          <a:p>
            <a:pPr marL="457200" lvl="0" indent="-342900" algn="l" rtl="0">
              <a:spcBef>
                <a:spcPts val="0"/>
              </a:spcBef>
              <a:spcAft>
                <a:spcPts val="0"/>
              </a:spcAft>
              <a:buSzPts val="1800"/>
              <a:buAutoNum type="arabicPeriod"/>
            </a:pPr>
            <a:r>
              <a:rPr lang="en-US"/>
              <a:t>1 hidden layer -&gt;  6 neuron, activation function tanh.</a:t>
            </a:r>
            <a:endParaRPr lang="en-US"/>
          </a:p>
          <a:p>
            <a:pPr marL="457200" lvl="0" indent="-342900" algn="l" rtl="0">
              <a:spcBef>
                <a:spcPts val="0"/>
              </a:spcBef>
              <a:spcAft>
                <a:spcPts val="0"/>
              </a:spcAft>
              <a:buSzPts val="1800"/>
              <a:buAutoNum type="arabicPeriod"/>
            </a:pPr>
            <a:r>
              <a:rPr lang="en-US"/>
              <a:t>1 output layer -&gt; 1 neuron, activation function sigmoid</a:t>
            </a:r>
            <a:endParaRPr lang="en-US"/>
          </a:p>
          <a:p>
            <a:pPr marL="0" lvl="0" indent="0" algn="l" rtl="0">
              <a:spcBef>
                <a:spcPts val="1200"/>
              </a:spcBef>
              <a:spcAft>
                <a:spcPts val="1200"/>
              </a:spcAft>
              <a:buNone/>
            </a:pPr>
          </a:p>
        </p:txBody>
      </p:sp>
      <p:pic>
        <p:nvPicPr>
          <p:cNvPr id="321" name="Google Shape;321;p52"/>
          <p:cNvPicPr preferRelativeResize="0"/>
          <p:nvPr/>
        </p:nvPicPr>
        <p:blipFill>
          <a:blip r:embed="rId1"/>
          <a:stretch>
            <a:fillRect/>
          </a:stretch>
        </p:blipFill>
        <p:spPr>
          <a:xfrm>
            <a:off x="5451900" y="1147225"/>
            <a:ext cx="3539701" cy="368379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325" name="Shape 325"/>
        <p:cNvGrpSpPr/>
        <p:nvPr/>
      </p:nvGrpSpPr>
      <p:grpSpPr>
        <a:xfrm>
          <a:off x="0" y="0"/>
          <a:ext cx="0" cy="0"/>
          <a:chOff x="0" y="0"/>
          <a:chExt cx="0" cy="0"/>
        </a:xfrm>
      </p:grpSpPr>
      <p:sp>
        <p:nvSpPr>
          <p:cNvPr id="326" name="Google Shape;326;p53"/>
          <p:cNvSpPr txBox="1"/>
          <p:nvPr>
            <p:ph type="title"/>
          </p:nvPr>
        </p:nvSpPr>
        <p:spPr>
          <a:xfrm>
            <a:off x="311700" y="315925"/>
            <a:ext cx="8520600" cy="8313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US"/>
              <a:t>Perhitungan Deep Neural Network</a:t>
            </a:r>
            <a:endParaRPr lang="en-US"/>
          </a:p>
        </p:txBody>
      </p:sp>
      <p:pic>
        <p:nvPicPr>
          <p:cNvPr id="327" name="Google Shape;327;p53"/>
          <p:cNvPicPr preferRelativeResize="0"/>
          <p:nvPr/>
        </p:nvPicPr>
        <p:blipFill>
          <a:blip r:embed="rId1"/>
          <a:stretch>
            <a:fillRect/>
          </a:stretch>
        </p:blipFill>
        <p:spPr>
          <a:xfrm>
            <a:off x="448775" y="1390425"/>
            <a:ext cx="4061100" cy="3573200"/>
          </a:xfrm>
          <a:prstGeom prst="rect">
            <a:avLst/>
          </a:prstGeom>
          <a:noFill/>
          <a:ln>
            <a:noFill/>
          </a:ln>
        </p:spPr>
      </p:pic>
      <p:pic>
        <p:nvPicPr>
          <p:cNvPr id="328" name="Google Shape;328;p53"/>
          <p:cNvPicPr preferRelativeResize="0"/>
          <p:nvPr/>
        </p:nvPicPr>
        <p:blipFill>
          <a:blip r:embed="rId2"/>
          <a:stretch>
            <a:fillRect/>
          </a:stretch>
        </p:blipFill>
        <p:spPr>
          <a:xfrm>
            <a:off x="4771200" y="1390425"/>
            <a:ext cx="4061100" cy="2752444"/>
          </a:xfrm>
          <a:prstGeom prst="rect">
            <a:avLst/>
          </a:prstGeom>
          <a:noFill/>
          <a:ln>
            <a:noFill/>
          </a:ln>
        </p:spPr>
      </p:pic>
      <p:sp>
        <p:nvSpPr>
          <p:cNvPr id="329" name="Google Shape;329;p53"/>
          <p:cNvSpPr txBox="1"/>
          <p:nvPr/>
        </p:nvSpPr>
        <p:spPr>
          <a:xfrm>
            <a:off x="311700" y="939400"/>
            <a:ext cx="8157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solidFill>
                  <a:schemeClr val="dk1"/>
                </a:solidFill>
              </a:rPr>
              <a:t>Inisialisasi</a:t>
            </a:r>
            <a:endParaRPr>
              <a:solidFill>
                <a:schemeClr val="dk1"/>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333" name="Shape 333"/>
        <p:cNvGrpSpPr/>
        <p:nvPr/>
      </p:nvGrpSpPr>
      <p:grpSpPr>
        <a:xfrm>
          <a:off x="0" y="0"/>
          <a:ext cx="0" cy="0"/>
          <a:chOff x="0" y="0"/>
          <a:chExt cx="0" cy="0"/>
        </a:xfrm>
      </p:grpSpPr>
      <p:sp>
        <p:nvSpPr>
          <p:cNvPr id="334" name="Google Shape;334;p54"/>
          <p:cNvSpPr txBox="1"/>
          <p:nvPr>
            <p:ph type="title"/>
          </p:nvPr>
        </p:nvSpPr>
        <p:spPr>
          <a:xfrm>
            <a:off x="311700" y="315925"/>
            <a:ext cx="8520600" cy="8313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US"/>
              <a:t>Perhitungan Deep Neural Network</a:t>
            </a:r>
            <a:endParaRPr lang="en-US"/>
          </a:p>
        </p:txBody>
      </p:sp>
      <p:pic>
        <p:nvPicPr>
          <p:cNvPr id="335" name="Google Shape;335;p54"/>
          <p:cNvPicPr preferRelativeResize="0"/>
          <p:nvPr/>
        </p:nvPicPr>
        <p:blipFill>
          <a:blip r:embed="rId1"/>
          <a:stretch>
            <a:fillRect/>
          </a:stretch>
        </p:blipFill>
        <p:spPr>
          <a:xfrm>
            <a:off x="264250" y="1486425"/>
            <a:ext cx="4381676" cy="3474600"/>
          </a:xfrm>
          <a:prstGeom prst="rect">
            <a:avLst/>
          </a:prstGeom>
          <a:noFill/>
          <a:ln>
            <a:noFill/>
          </a:ln>
        </p:spPr>
      </p:pic>
      <p:pic>
        <p:nvPicPr>
          <p:cNvPr id="336" name="Google Shape;336;p54"/>
          <p:cNvPicPr preferRelativeResize="0"/>
          <p:nvPr/>
        </p:nvPicPr>
        <p:blipFill>
          <a:blip r:embed="rId2"/>
          <a:stretch>
            <a:fillRect/>
          </a:stretch>
        </p:blipFill>
        <p:spPr>
          <a:xfrm>
            <a:off x="4761150" y="1509625"/>
            <a:ext cx="4292777" cy="3428176"/>
          </a:xfrm>
          <a:prstGeom prst="rect">
            <a:avLst/>
          </a:prstGeom>
          <a:noFill/>
          <a:ln>
            <a:noFill/>
          </a:ln>
        </p:spPr>
      </p:pic>
      <p:sp>
        <p:nvSpPr>
          <p:cNvPr id="337" name="Google Shape;337;p54"/>
          <p:cNvSpPr txBox="1"/>
          <p:nvPr/>
        </p:nvSpPr>
        <p:spPr>
          <a:xfrm>
            <a:off x="311700" y="939400"/>
            <a:ext cx="8157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solidFill>
                  <a:schemeClr val="dk1"/>
                </a:solidFill>
              </a:rPr>
              <a:t>Perhitungan Hidden Layer</a:t>
            </a:r>
            <a:endParaRPr>
              <a:solidFill>
                <a:schemeClr val="dk1"/>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341" name="Shape 341"/>
        <p:cNvGrpSpPr/>
        <p:nvPr/>
      </p:nvGrpSpPr>
      <p:grpSpPr>
        <a:xfrm>
          <a:off x="0" y="0"/>
          <a:ext cx="0" cy="0"/>
          <a:chOff x="0" y="0"/>
          <a:chExt cx="0" cy="0"/>
        </a:xfrm>
      </p:grpSpPr>
      <p:sp>
        <p:nvSpPr>
          <p:cNvPr id="342" name="Google Shape;342;p55"/>
          <p:cNvSpPr txBox="1"/>
          <p:nvPr>
            <p:ph type="title"/>
          </p:nvPr>
        </p:nvSpPr>
        <p:spPr>
          <a:xfrm>
            <a:off x="311700" y="315925"/>
            <a:ext cx="8520600" cy="8313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US"/>
              <a:t>Perhitungan Deep Neural Network</a:t>
            </a:r>
            <a:endParaRPr lang="en-US"/>
          </a:p>
        </p:txBody>
      </p:sp>
      <p:pic>
        <p:nvPicPr>
          <p:cNvPr id="343" name="Google Shape;343;p55"/>
          <p:cNvPicPr preferRelativeResize="0"/>
          <p:nvPr/>
        </p:nvPicPr>
        <p:blipFill rotWithShape="1">
          <a:blip r:embed="rId1"/>
          <a:srcRect b="50000"/>
          <a:stretch>
            <a:fillRect/>
          </a:stretch>
        </p:blipFill>
        <p:spPr>
          <a:xfrm>
            <a:off x="1114750" y="1538575"/>
            <a:ext cx="2920175" cy="3186374"/>
          </a:xfrm>
          <a:prstGeom prst="rect">
            <a:avLst/>
          </a:prstGeom>
          <a:noFill/>
          <a:ln>
            <a:noFill/>
          </a:ln>
        </p:spPr>
      </p:pic>
      <p:pic>
        <p:nvPicPr>
          <p:cNvPr id="344" name="Google Shape;344;p55"/>
          <p:cNvPicPr preferRelativeResize="0"/>
          <p:nvPr/>
        </p:nvPicPr>
        <p:blipFill rotWithShape="1">
          <a:blip r:embed="rId1"/>
          <a:srcRect t="49839"/>
          <a:stretch>
            <a:fillRect/>
          </a:stretch>
        </p:blipFill>
        <p:spPr>
          <a:xfrm>
            <a:off x="4308625" y="1533487"/>
            <a:ext cx="2920175" cy="3196562"/>
          </a:xfrm>
          <a:prstGeom prst="rect">
            <a:avLst/>
          </a:prstGeom>
          <a:noFill/>
          <a:ln>
            <a:noFill/>
          </a:ln>
        </p:spPr>
      </p:pic>
      <p:sp>
        <p:nvSpPr>
          <p:cNvPr id="345" name="Google Shape;345;p55"/>
          <p:cNvSpPr txBox="1"/>
          <p:nvPr/>
        </p:nvSpPr>
        <p:spPr>
          <a:xfrm>
            <a:off x="311700" y="939400"/>
            <a:ext cx="8157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solidFill>
                  <a:schemeClr val="dk1"/>
                </a:solidFill>
              </a:rPr>
              <a:t>TanH pada Hidden Layer</a:t>
            </a:r>
            <a:endParaRPr>
              <a:solidFill>
                <a:schemeClr val="dk1"/>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349" name="Shape 349"/>
        <p:cNvGrpSpPr/>
        <p:nvPr/>
      </p:nvGrpSpPr>
      <p:grpSpPr>
        <a:xfrm>
          <a:off x="0" y="0"/>
          <a:ext cx="0" cy="0"/>
          <a:chOff x="0" y="0"/>
          <a:chExt cx="0" cy="0"/>
        </a:xfrm>
      </p:grpSpPr>
      <p:sp>
        <p:nvSpPr>
          <p:cNvPr id="350" name="Google Shape;350;p56"/>
          <p:cNvSpPr txBox="1"/>
          <p:nvPr>
            <p:ph type="title"/>
          </p:nvPr>
        </p:nvSpPr>
        <p:spPr>
          <a:xfrm>
            <a:off x="311700" y="315925"/>
            <a:ext cx="8520600" cy="8313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US"/>
              <a:t>Perhitungan Deep Neural Network</a:t>
            </a:r>
            <a:endParaRPr lang="en-US"/>
          </a:p>
        </p:txBody>
      </p:sp>
      <p:sp>
        <p:nvSpPr>
          <p:cNvPr id="351" name="Google Shape;351;p56"/>
          <p:cNvSpPr txBox="1"/>
          <p:nvPr/>
        </p:nvSpPr>
        <p:spPr>
          <a:xfrm>
            <a:off x="311700" y="939400"/>
            <a:ext cx="8157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solidFill>
                  <a:schemeClr val="dk1"/>
                </a:solidFill>
              </a:rPr>
              <a:t>Perhitungan output layer</a:t>
            </a:r>
            <a:endParaRPr>
              <a:solidFill>
                <a:schemeClr val="dk1"/>
              </a:solidFill>
            </a:endParaRPr>
          </a:p>
        </p:txBody>
      </p:sp>
      <p:pic>
        <p:nvPicPr>
          <p:cNvPr id="352" name="Google Shape;352;p56"/>
          <p:cNvPicPr preferRelativeResize="0"/>
          <p:nvPr/>
        </p:nvPicPr>
        <p:blipFill>
          <a:blip r:embed="rId1"/>
          <a:stretch>
            <a:fillRect/>
          </a:stretch>
        </p:blipFill>
        <p:spPr>
          <a:xfrm>
            <a:off x="412175" y="1474675"/>
            <a:ext cx="6743700" cy="178117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356" name="Shape 356"/>
        <p:cNvGrpSpPr/>
        <p:nvPr/>
      </p:nvGrpSpPr>
      <p:grpSpPr>
        <a:xfrm>
          <a:off x="0" y="0"/>
          <a:ext cx="0" cy="0"/>
          <a:chOff x="0" y="0"/>
          <a:chExt cx="0" cy="0"/>
        </a:xfrm>
      </p:grpSpPr>
      <p:sp>
        <p:nvSpPr>
          <p:cNvPr id="357" name="Google Shape;357;p57"/>
          <p:cNvSpPr txBox="1"/>
          <p:nvPr>
            <p:ph type="title"/>
          </p:nvPr>
        </p:nvSpPr>
        <p:spPr>
          <a:xfrm>
            <a:off x="311700" y="315925"/>
            <a:ext cx="8520600" cy="8313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US"/>
              <a:t>Perhitungan Deep Neural Network</a:t>
            </a:r>
            <a:endParaRPr lang="en-US"/>
          </a:p>
        </p:txBody>
      </p:sp>
      <p:sp>
        <p:nvSpPr>
          <p:cNvPr id="358" name="Google Shape;358;p57"/>
          <p:cNvSpPr txBox="1"/>
          <p:nvPr/>
        </p:nvSpPr>
        <p:spPr>
          <a:xfrm>
            <a:off x="311700" y="939400"/>
            <a:ext cx="8157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solidFill>
                  <a:schemeClr val="dk1"/>
                </a:solidFill>
              </a:rPr>
              <a:t>Perhitungan sigmoid output layer</a:t>
            </a:r>
            <a:endParaRPr>
              <a:solidFill>
                <a:schemeClr val="dk1"/>
              </a:solidFill>
            </a:endParaRPr>
          </a:p>
        </p:txBody>
      </p:sp>
      <p:pic>
        <p:nvPicPr>
          <p:cNvPr id="359" name="Google Shape;359;p57"/>
          <p:cNvPicPr preferRelativeResize="0"/>
          <p:nvPr/>
        </p:nvPicPr>
        <p:blipFill>
          <a:blip r:embed="rId1"/>
          <a:stretch>
            <a:fillRect/>
          </a:stretch>
        </p:blipFill>
        <p:spPr>
          <a:xfrm>
            <a:off x="429500" y="1492000"/>
            <a:ext cx="5622375" cy="231800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363" name="Shape 363"/>
        <p:cNvGrpSpPr/>
        <p:nvPr/>
      </p:nvGrpSpPr>
      <p:grpSpPr>
        <a:xfrm>
          <a:off x="0" y="0"/>
          <a:ext cx="0" cy="0"/>
          <a:chOff x="0" y="0"/>
          <a:chExt cx="0" cy="0"/>
        </a:xfrm>
      </p:grpSpPr>
      <p:sp>
        <p:nvSpPr>
          <p:cNvPr id="364" name="Google Shape;364;p58"/>
          <p:cNvSpPr txBox="1"/>
          <p:nvPr>
            <p:ph type="title"/>
          </p:nvPr>
        </p:nvSpPr>
        <p:spPr>
          <a:xfrm>
            <a:off x="311700" y="315925"/>
            <a:ext cx="8520600" cy="831300"/>
          </a:xfrm>
          <a:prstGeom prst="rect">
            <a:avLst/>
          </a:prstGeom>
        </p:spPr>
        <p:txBody>
          <a:bodyPr spcFirstLastPara="1" wrap="square" lIns="91425" tIns="91425" rIns="91425" bIns="91425" anchor="b" anchorCtr="0">
            <a:normAutofit fontScale="90000"/>
          </a:bodyPr>
          <a:lstStyle/>
          <a:p>
            <a:pPr marL="0" lvl="0" indent="0" algn="l" rtl="0">
              <a:spcBef>
                <a:spcPts val="0"/>
              </a:spcBef>
              <a:spcAft>
                <a:spcPts val="0"/>
              </a:spcAft>
              <a:buNone/>
            </a:pPr>
            <a:r>
              <a:rPr lang="en-US"/>
              <a:t>Perhitungan Deep Neural Network dengan Dropout</a:t>
            </a:r>
            <a:endParaRPr lang="en-US"/>
          </a:p>
        </p:txBody>
      </p:sp>
      <p:sp>
        <p:nvSpPr>
          <p:cNvPr id="365" name="Google Shape;365;p58"/>
          <p:cNvSpPr txBox="1"/>
          <p:nvPr>
            <p:ph type="body" idx="1"/>
          </p:nvPr>
        </p:nvSpPr>
        <p:spPr>
          <a:xfrm>
            <a:off x="311700" y="1152475"/>
            <a:ext cx="4987800" cy="3416400"/>
          </a:xfrm>
          <a:prstGeom prst="rect">
            <a:avLst/>
          </a:prstGeom>
        </p:spPr>
        <p:txBody>
          <a:bodyPr spcFirstLastPara="1" wrap="square" lIns="91425" tIns="91425" rIns="91425" bIns="91425" anchor="t" anchorCtr="0">
            <a:normAutofit fontScale="77500"/>
          </a:bodyPr>
          <a:lstStyle/>
          <a:p>
            <a:pPr marL="0" lvl="0" indent="0" algn="l" rtl="0">
              <a:spcBef>
                <a:spcPts val="0"/>
              </a:spcBef>
              <a:spcAft>
                <a:spcPts val="0"/>
              </a:spcAft>
              <a:buNone/>
            </a:pPr>
            <a:r>
              <a:rPr lang="en-US"/>
              <a:t>Arsitektur yang akan digunakan dalam neural network dibagi menjadi 3 layer ditambah dropout antara tiap layer:</a:t>
            </a:r>
            <a:endParaRPr lang="en-US"/>
          </a:p>
          <a:p>
            <a:pPr marL="457200" lvl="0" indent="-316865" algn="l" rtl="0">
              <a:spcBef>
                <a:spcPts val="1200"/>
              </a:spcBef>
              <a:spcAft>
                <a:spcPts val="0"/>
              </a:spcAft>
              <a:buSzPct val="100000"/>
              <a:buAutoNum type="arabicPeriod"/>
            </a:pPr>
            <a:r>
              <a:rPr lang="en-US"/>
              <a:t>1 input layer -&gt; 6 neuron (merepresentasikan 6 fitur), activation function tanh.</a:t>
            </a:r>
            <a:endParaRPr lang="en-US"/>
          </a:p>
          <a:p>
            <a:pPr marL="457200" lvl="0" indent="-316865" algn="l" rtl="0">
              <a:spcBef>
                <a:spcPts val="0"/>
              </a:spcBef>
              <a:spcAft>
                <a:spcPts val="0"/>
              </a:spcAft>
              <a:buSzPct val="100000"/>
              <a:buAutoNum type="arabicPeriod"/>
            </a:pPr>
            <a:r>
              <a:rPr lang="en-US"/>
              <a:t>Di antara input layer dan hidden layer -&gt; dropout (rate = 0.5)</a:t>
            </a:r>
            <a:endParaRPr lang="en-US"/>
          </a:p>
          <a:p>
            <a:pPr marL="457200" lvl="0" indent="-316865" algn="l" rtl="0">
              <a:spcBef>
                <a:spcPts val="0"/>
              </a:spcBef>
              <a:spcAft>
                <a:spcPts val="0"/>
              </a:spcAft>
              <a:buSzPct val="100000"/>
              <a:buAutoNum type="arabicPeriod"/>
            </a:pPr>
            <a:r>
              <a:rPr lang="en-US"/>
              <a:t>1 hidden layer -&gt;  6 neuron, activation function tanh.</a:t>
            </a:r>
            <a:endParaRPr lang="en-US"/>
          </a:p>
          <a:p>
            <a:pPr marL="457200" lvl="0" indent="-316865" algn="l" rtl="0">
              <a:spcBef>
                <a:spcPts val="0"/>
              </a:spcBef>
              <a:spcAft>
                <a:spcPts val="0"/>
              </a:spcAft>
              <a:buSzPct val="100000"/>
              <a:buAutoNum type="arabicPeriod"/>
            </a:pPr>
            <a:r>
              <a:rPr lang="en-US"/>
              <a:t>Di antara hidden layer dan output layer -&gt; dropout (rate = 0.5)</a:t>
            </a:r>
            <a:endParaRPr lang="en-US"/>
          </a:p>
          <a:p>
            <a:pPr marL="457200" lvl="0" indent="-316865" algn="l" rtl="0">
              <a:spcBef>
                <a:spcPts val="0"/>
              </a:spcBef>
              <a:spcAft>
                <a:spcPts val="0"/>
              </a:spcAft>
              <a:buSzPct val="100000"/>
              <a:buAutoNum type="arabicPeriod"/>
            </a:pPr>
            <a:r>
              <a:rPr lang="en-US"/>
              <a:t>1 output layer -&gt; 1 neuron, activation function sigmoid</a:t>
            </a:r>
            <a:endParaRPr lang="en-US"/>
          </a:p>
          <a:p>
            <a:pPr marL="0" lvl="0" indent="0" algn="l" rtl="0">
              <a:spcBef>
                <a:spcPts val="1200"/>
              </a:spcBef>
              <a:spcAft>
                <a:spcPts val="1200"/>
              </a:spcAft>
              <a:buNone/>
            </a:pPr>
          </a:p>
        </p:txBody>
      </p:sp>
      <p:pic>
        <p:nvPicPr>
          <p:cNvPr id="366" name="Google Shape;366;p58"/>
          <p:cNvPicPr preferRelativeResize="0"/>
          <p:nvPr/>
        </p:nvPicPr>
        <p:blipFill>
          <a:blip r:embed="rId1"/>
          <a:stretch>
            <a:fillRect/>
          </a:stretch>
        </p:blipFill>
        <p:spPr>
          <a:xfrm>
            <a:off x="5451900" y="1152475"/>
            <a:ext cx="3268041" cy="369147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370" name="Shape 370"/>
        <p:cNvGrpSpPr/>
        <p:nvPr/>
      </p:nvGrpSpPr>
      <p:grpSpPr>
        <a:xfrm>
          <a:off x="0" y="0"/>
          <a:ext cx="0" cy="0"/>
          <a:chOff x="0" y="0"/>
          <a:chExt cx="0" cy="0"/>
        </a:xfrm>
      </p:grpSpPr>
      <p:sp>
        <p:nvSpPr>
          <p:cNvPr id="371" name="Google Shape;371;p59"/>
          <p:cNvSpPr txBox="1"/>
          <p:nvPr>
            <p:ph type="title"/>
          </p:nvPr>
        </p:nvSpPr>
        <p:spPr>
          <a:xfrm>
            <a:off x="311700" y="315925"/>
            <a:ext cx="8520600" cy="831300"/>
          </a:xfrm>
          <a:prstGeom prst="rect">
            <a:avLst/>
          </a:prstGeom>
        </p:spPr>
        <p:txBody>
          <a:bodyPr spcFirstLastPara="1" wrap="square" lIns="91425" tIns="91425" rIns="91425" bIns="91425" anchor="b" anchorCtr="0">
            <a:normAutofit fontScale="90000"/>
          </a:bodyPr>
          <a:lstStyle/>
          <a:p>
            <a:pPr marL="0" lvl="0" indent="0" algn="l" rtl="0">
              <a:spcBef>
                <a:spcPts val="0"/>
              </a:spcBef>
              <a:spcAft>
                <a:spcPts val="0"/>
              </a:spcAft>
              <a:buNone/>
            </a:pPr>
            <a:r>
              <a:rPr lang="en-US"/>
              <a:t>Perhitungan Deep Neural Network dengan Dropout</a:t>
            </a:r>
            <a:endParaRPr lang="en-US"/>
          </a:p>
        </p:txBody>
      </p:sp>
      <p:sp>
        <p:nvSpPr>
          <p:cNvPr id="372" name="Google Shape;372;p59"/>
          <p:cNvSpPr txBox="1"/>
          <p:nvPr/>
        </p:nvSpPr>
        <p:spPr>
          <a:xfrm>
            <a:off x="311700" y="939400"/>
            <a:ext cx="8157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solidFill>
                  <a:schemeClr val="dk1"/>
                </a:solidFill>
              </a:rPr>
              <a:t>Inisialisasi</a:t>
            </a:r>
            <a:endParaRPr>
              <a:solidFill>
                <a:schemeClr val="dk1"/>
              </a:solidFill>
            </a:endParaRPr>
          </a:p>
        </p:txBody>
      </p:sp>
      <p:pic>
        <p:nvPicPr>
          <p:cNvPr id="373" name="Google Shape;373;p59"/>
          <p:cNvPicPr preferRelativeResize="0"/>
          <p:nvPr/>
        </p:nvPicPr>
        <p:blipFill>
          <a:blip r:embed="rId1"/>
          <a:stretch>
            <a:fillRect/>
          </a:stretch>
        </p:blipFill>
        <p:spPr>
          <a:xfrm>
            <a:off x="412175" y="1339600"/>
            <a:ext cx="3664355" cy="3499100"/>
          </a:xfrm>
          <a:prstGeom prst="rect">
            <a:avLst/>
          </a:prstGeom>
          <a:noFill/>
          <a:ln>
            <a:noFill/>
          </a:ln>
        </p:spPr>
      </p:pic>
      <p:pic>
        <p:nvPicPr>
          <p:cNvPr id="374" name="Google Shape;374;p59"/>
          <p:cNvPicPr preferRelativeResize="0"/>
          <p:nvPr/>
        </p:nvPicPr>
        <p:blipFill>
          <a:blip r:embed="rId2"/>
          <a:stretch>
            <a:fillRect/>
          </a:stretch>
        </p:blipFill>
        <p:spPr>
          <a:xfrm>
            <a:off x="4572005" y="1249550"/>
            <a:ext cx="4110297" cy="3499101"/>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378" name="Shape 378"/>
        <p:cNvGrpSpPr/>
        <p:nvPr/>
      </p:nvGrpSpPr>
      <p:grpSpPr>
        <a:xfrm>
          <a:off x="0" y="0"/>
          <a:ext cx="0" cy="0"/>
          <a:chOff x="0" y="0"/>
          <a:chExt cx="0" cy="0"/>
        </a:xfrm>
      </p:grpSpPr>
      <p:sp>
        <p:nvSpPr>
          <p:cNvPr id="379" name="Google Shape;379;p60"/>
          <p:cNvSpPr txBox="1"/>
          <p:nvPr>
            <p:ph type="title"/>
          </p:nvPr>
        </p:nvSpPr>
        <p:spPr>
          <a:xfrm>
            <a:off x="311700" y="315925"/>
            <a:ext cx="8520600" cy="831300"/>
          </a:xfrm>
          <a:prstGeom prst="rect">
            <a:avLst/>
          </a:prstGeom>
        </p:spPr>
        <p:txBody>
          <a:bodyPr spcFirstLastPara="1" wrap="square" lIns="91425" tIns="91425" rIns="91425" bIns="91425" anchor="b" anchorCtr="0">
            <a:normAutofit fontScale="90000"/>
          </a:bodyPr>
          <a:lstStyle/>
          <a:p>
            <a:pPr marL="0" lvl="0" indent="0" algn="l" rtl="0">
              <a:spcBef>
                <a:spcPts val="0"/>
              </a:spcBef>
              <a:spcAft>
                <a:spcPts val="0"/>
              </a:spcAft>
              <a:buNone/>
            </a:pPr>
            <a:r>
              <a:rPr lang="en-US"/>
              <a:t>Perhitungan Deep Neural Network dengan Dropout</a:t>
            </a:r>
            <a:endParaRPr lang="en-US"/>
          </a:p>
        </p:txBody>
      </p:sp>
      <p:pic>
        <p:nvPicPr>
          <p:cNvPr id="380" name="Google Shape;380;p60"/>
          <p:cNvPicPr preferRelativeResize="0"/>
          <p:nvPr/>
        </p:nvPicPr>
        <p:blipFill>
          <a:blip r:embed="rId1"/>
          <a:stretch>
            <a:fillRect/>
          </a:stretch>
        </p:blipFill>
        <p:spPr>
          <a:xfrm>
            <a:off x="264250" y="1486425"/>
            <a:ext cx="4381676" cy="3474600"/>
          </a:xfrm>
          <a:prstGeom prst="rect">
            <a:avLst/>
          </a:prstGeom>
          <a:noFill/>
          <a:ln>
            <a:noFill/>
          </a:ln>
        </p:spPr>
      </p:pic>
      <p:pic>
        <p:nvPicPr>
          <p:cNvPr id="381" name="Google Shape;381;p60"/>
          <p:cNvPicPr preferRelativeResize="0"/>
          <p:nvPr/>
        </p:nvPicPr>
        <p:blipFill>
          <a:blip r:embed="rId2"/>
          <a:stretch>
            <a:fillRect/>
          </a:stretch>
        </p:blipFill>
        <p:spPr>
          <a:xfrm>
            <a:off x="4761150" y="1509625"/>
            <a:ext cx="4292777" cy="3428176"/>
          </a:xfrm>
          <a:prstGeom prst="rect">
            <a:avLst/>
          </a:prstGeom>
          <a:noFill/>
          <a:ln>
            <a:noFill/>
          </a:ln>
        </p:spPr>
      </p:pic>
      <p:sp>
        <p:nvSpPr>
          <p:cNvPr id="382" name="Google Shape;382;p60"/>
          <p:cNvSpPr txBox="1"/>
          <p:nvPr/>
        </p:nvSpPr>
        <p:spPr>
          <a:xfrm>
            <a:off x="311700" y="939400"/>
            <a:ext cx="8157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solidFill>
                  <a:schemeClr val="dk1"/>
                </a:solidFill>
              </a:rPr>
              <a:t>Perhitungan Hidden Layer</a:t>
            </a:r>
            <a:endParaRPr>
              <a:solidFill>
                <a:schemeClr val="dk1"/>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386" name="Shape 386"/>
        <p:cNvGrpSpPr/>
        <p:nvPr/>
      </p:nvGrpSpPr>
      <p:grpSpPr>
        <a:xfrm>
          <a:off x="0" y="0"/>
          <a:ext cx="0" cy="0"/>
          <a:chOff x="0" y="0"/>
          <a:chExt cx="0" cy="0"/>
        </a:xfrm>
      </p:grpSpPr>
      <p:sp>
        <p:nvSpPr>
          <p:cNvPr id="387" name="Google Shape;387;p61"/>
          <p:cNvSpPr txBox="1"/>
          <p:nvPr>
            <p:ph type="title"/>
          </p:nvPr>
        </p:nvSpPr>
        <p:spPr>
          <a:xfrm>
            <a:off x="311700" y="315925"/>
            <a:ext cx="8520600" cy="831300"/>
          </a:xfrm>
          <a:prstGeom prst="rect">
            <a:avLst/>
          </a:prstGeom>
        </p:spPr>
        <p:txBody>
          <a:bodyPr spcFirstLastPara="1" wrap="square" lIns="91425" tIns="91425" rIns="91425" bIns="91425" anchor="b" anchorCtr="0">
            <a:normAutofit fontScale="90000"/>
          </a:bodyPr>
          <a:lstStyle/>
          <a:p>
            <a:pPr marL="0" lvl="0" indent="0" algn="l" rtl="0">
              <a:spcBef>
                <a:spcPts val="0"/>
              </a:spcBef>
              <a:spcAft>
                <a:spcPts val="0"/>
              </a:spcAft>
              <a:buNone/>
            </a:pPr>
            <a:r>
              <a:rPr lang="en-US"/>
              <a:t>Perhitungan Deep Neural Network dengan Dropout</a:t>
            </a:r>
            <a:endParaRPr lang="en-US"/>
          </a:p>
        </p:txBody>
      </p:sp>
      <p:pic>
        <p:nvPicPr>
          <p:cNvPr id="388" name="Google Shape;388;p61"/>
          <p:cNvPicPr preferRelativeResize="0"/>
          <p:nvPr/>
        </p:nvPicPr>
        <p:blipFill rotWithShape="1">
          <a:blip r:embed="rId1"/>
          <a:srcRect b="50000"/>
          <a:stretch>
            <a:fillRect/>
          </a:stretch>
        </p:blipFill>
        <p:spPr>
          <a:xfrm>
            <a:off x="1114750" y="1538575"/>
            <a:ext cx="2920175" cy="3186374"/>
          </a:xfrm>
          <a:prstGeom prst="rect">
            <a:avLst/>
          </a:prstGeom>
          <a:noFill/>
          <a:ln>
            <a:noFill/>
          </a:ln>
        </p:spPr>
      </p:pic>
      <p:pic>
        <p:nvPicPr>
          <p:cNvPr id="389" name="Google Shape;389;p61"/>
          <p:cNvPicPr preferRelativeResize="0"/>
          <p:nvPr/>
        </p:nvPicPr>
        <p:blipFill rotWithShape="1">
          <a:blip r:embed="rId1"/>
          <a:srcRect t="49839"/>
          <a:stretch>
            <a:fillRect/>
          </a:stretch>
        </p:blipFill>
        <p:spPr>
          <a:xfrm>
            <a:off x="4308625" y="1533487"/>
            <a:ext cx="2920175" cy="3196562"/>
          </a:xfrm>
          <a:prstGeom prst="rect">
            <a:avLst/>
          </a:prstGeom>
          <a:noFill/>
          <a:ln>
            <a:noFill/>
          </a:ln>
        </p:spPr>
      </p:pic>
      <p:sp>
        <p:nvSpPr>
          <p:cNvPr id="390" name="Google Shape;390;p61"/>
          <p:cNvSpPr txBox="1"/>
          <p:nvPr/>
        </p:nvSpPr>
        <p:spPr>
          <a:xfrm>
            <a:off x="311700" y="939400"/>
            <a:ext cx="8157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solidFill>
                  <a:schemeClr val="dk1"/>
                </a:solidFill>
              </a:rPr>
              <a:t>TanH pada Hidden Layer</a:t>
            </a:r>
            <a:endParaRPr>
              <a:solidFill>
                <a:schemeClr val="dk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86" name="Shape 86"/>
        <p:cNvGrpSpPr/>
        <p:nvPr/>
      </p:nvGrpSpPr>
      <p:grpSpPr>
        <a:xfrm>
          <a:off x="0" y="0"/>
          <a:ext cx="0" cy="0"/>
          <a:chOff x="0" y="0"/>
          <a:chExt cx="0" cy="0"/>
        </a:xfrm>
      </p:grpSpPr>
      <p:sp>
        <p:nvSpPr>
          <p:cNvPr id="87" name="Google Shape;87;p17"/>
          <p:cNvSpPr txBox="1"/>
          <p:nvPr>
            <p:ph type="title"/>
          </p:nvPr>
        </p:nvSpPr>
        <p:spPr>
          <a:xfrm>
            <a:off x="311700" y="315925"/>
            <a:ext cx="8520600" cy="8313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US"/>
              <a:t>Latar Belakang</a:t>
            </a:r>
            <a:endParaRPr lang="en-US"/>
          </a:p>
        </p:txBody>
      </p:sp>
      <p:sp>
        <p:nvSpPr>
          <p:cNvPr id="88" name="Google Shape;88;p17"/>
          <p:cNvSpPr txBox="1"/>
          <p:nvPr>
            <p:ph type="body" idx="1"/>
          </p:nvPr>
        </p:nvSpPr>
        <p:spPr>
          <a:xfrm>
            <a:off x="311700" y="1225225"/>
            <a:ext cx="8520600" cy="33540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US"/>
              <a:t>Penelitian ini akan menggunakan </a:t>
            </a:r>
            <a:r>
              <a:rPr lang="en-US" i="1"/>
              <a:t>Deep Neural Network</a:t>
            </a:r>
            <a:r>
              <a:rPr lang="en-US"/>
              <a:t>, </a:t>
            </a:r>
            <a:r>
              <a:rPr lang="en-US" i="1"/>
              <a:t>dropout</a:t>
            </a:r>
            <a:r>
              <a:rPr lang="en-US"/>
              <a:t>, </a:t>
            </a:r>
            <a:r>
              <a:rPr lang="en-US" i="1"/>
              <a:t>cost-sensitive learning</a:t>
            </a:r>
            <a:r>
              <a:rPr lang="en-US"/>
              <a:t>, dan</a:t>
            </a:r>
            <a:r>
              <a:rPr lang="en-US" i="1"/>
              <a:t> probability tuning.</a:t>
            </a:r>
            <a:endParaRPr i="1"/>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394" name="Shape 394"/>
        <p:cNvGrpSpPr/>
        <p:nvPr/>
      </p:nvGrpSpPr>
      <p:grpSpPr>
        <a:xfrm>
          <a:off x="0" y="0"/>
          <a:ext cx="0" cy="0"/>
          <a:chOff x="0" y="0"/>
          <a:chExt cx="0" cy="0"/>
        </a:xfrm>
      </p:grpSpPr>
      <p:sp>
        <p:nvSpPr>
          <p:cNvPr id="395" name="Google Shape;395;p62"/>
          <p:cNvSpPr txBox="1"/>
          <p:nvPr>
            <p:ph type="title"/>
          </p:nvPr>
        </p:nvSpPr>
        <p:spPr>
          <a:xfrm>
            <a:off x="311700" y="315925"/>
            <a:ext cx="8520600" cy="831300"/>
          </a:xfrm>
          <a:prstGeom prst="rect">
            <a:avLst/>
          </a:prstGeom>
        </p:spPr>
        <p:txBody>
          <a:bodyPr spcFirstLastPara="1" wrap="square" lIns="91425" tIns="91425" rIns="91425" bIns="91425" anchor="b" anchorCtr="0">
            <a:normAutofit fontScale="90000"/>
          </a:bodyPr>
          <a:lstStyle/>
          <a:p>
            <a:pPr marL="0" lvl="0" indent="0" algn="l" rtl="0">
              <a:spcBef>
                <a:spcPts val="0"/>
              </a:spcBef>
              <a:spcAft>
                <a:spcPts val="0"/>
              </a:spcAft>
              <a:buNone/>
            </a:pPr>
            <a:r>
              <a:rPr lang="en-US"/>
              <a:t>Perhitungan Deep Neural Network dengan Dropout</a:t>
            </a:r>
            <a:endParaRPr lang="en-US"/>
          </a:p>
        </p:txBody>
      </p:sp>
      <p:sp>
        <p:nvSpPr>
          <p:cNvPr id="396" name="Google Shape;396;p62"/>
          <p:cNvSpPr txBox="1"/>
          <p:nvPr/>
        </p:nvSpPr>
        <p:spPr>
          <a:xfrm>
            <a:off x="311700" y="939400"/>
            <a:ext cx="8157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solidFill>
                  <a:schemeClr val="dk1"/>
                </a:solidFill>
              </a:rPr>
              <a:t>Perhitungan dropout</a:t>
            </a:r>
            <a:endParaRPr>
              <a:solidFill>
                <a:schemeClr val="dk1"/>
              </a:solidFill>
            </a:endParaRPr>
          </a:p>
        </p:txBody>
      </p:sp>
      <p:pic>
        <p:nvPicPr>
          <p:cNvPr id="397" name="Google Shape;397;p62"/>
          <p:cNvPicPr preferRelativeResize="0"/>
          <p:nvPr/>
        </p:nvPicPr>
        <p:blipFill>
          <a:blip r:embed="rId1"/>
          <a:stretch>
            <a:fillRect/>
          </a:stretch>
        </p:blipFill>
        <p:spPr>
          <a:xfrm>
            <a:off x="1108425" y="1533475"/>
            <a:ext cx="2675652" cy="3196575"/>
          </a:xfrm>
          <a:prstGeom prst="rect">
            <a:avLst/>
          </a:prstGeom>
          <a:noFill/>
          <a:ln>
            <a:noFill/>
          </a:ln>
        </p:spPr>
      </p:pic>
      <p:pic>
        <p:nvPicPr>
          <p:cNvPr id="398" name="Google Shape;398;p62"/>
          <p:cNvPicPr preferRelativeResize="0"/>
          <p:nvPr/>
        </p:nvPicPr>
        <p:blipFill>
          <a:blip r:embed="rId2"/>
          <a:stretch>
            <a:fillRect/>
          </a:stretch>
        </p:blipFill>
        <p:spPr>
          <a:xfrm>
            <a:off x="3922625" y="1533475"/>
            <a:ext cx="2350423" cy="3196575"/>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402" name="Shape 402"/>
        <p:cNvGrpSpPr/>
        <p:nvPr/>
      </p:nvGrpSpPr>
      <p:grpSpPr>
        <a:xfrm>
          <a:off x="0" y="0"/>
          <a:ext cx="0" cy="0"/>
          <a:chOff x="0" y="0"/>
          <a:chExt cx="0" cy="0"/>
        </a:xfrm>
      </p:grpSpPr>
      <p:sp>
        <p:nvSpPr>
          <p:cNvPr id="403" name="Google Shape;403;p63"/>
          <p:cNvSpPr txBox="1"/>
          <p:nvPr>
            <p:ph type="title"/>
          </p:nvPr>
        </p:nvSpPr>
        <p:spPr>
          <a:xfrm>
            <a:off x="311700" y="315925"/>
            <a:ext cx="8520600" cy="831300"/>
          </a:xfrm>
          <a:prstGeom prst="rect">
            <a:avLst/>
          </a:prstGeom>
        </p:spPr>
        <p:txBody>
          <a:bodyPr spcFirstLastPara="1" wrap="square" lIns="91425" tIns="91425" rIns="91425" bIns="91425" anchor="b" anchorCtr="0">
            <a:normAutofit fontScale="90000"/>
          </a:bodyPr>
          <a:lstStyle/>
          <a:p>
            <a:pPr marL="0" lvl="0" indent="0" algn="l" rtl="0">
              <a:spcBef>
                <a:spcPts val="0"/>
              </a:spcBef>
              <a:spcAft>
                <a:spcPts val="0"/>
              </a:spcAft>
              <a:buNone/>
            </a:pPr>
            <a:r>
              <a:rPr lang="en-US"/>
              <a:t>Perhitungan Deep Neural Network dengan Dropout</a:t>
            </a:r>
            <a:endParaRPr lang="en-US"/>
          </a:p>
        </p:txBody>
      </p:sp>
      <p:sp>
        <p:nvSpPr>
          <p:cNvPr id="404" name="Google Shape;404;p63"/>
          <p:cNvSpPr txBox="1"/>
          <p:nvPr/>
        </p:nvSpPr>
        <p:spPr>
          <a:xfrm>
            <a:off x="311700" y="939400"/>
            <a:ext cx="8157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solidFill>
                  <a:schemeClr val="dk1"/>
                </a:solidFill>
              </a:rPr>
              <a:t>Perhitungan output layer</a:t>
            </a:r>
            <a:endParaRPr>
              <a:solidFill>
                <a:schemeClr val="dk1"/>
              </a:solidFill>
            </a:endParaRPr>
          </a:p>
        </p:txBody>
      </p:sp>
      <p:pic>
        <p:nvPicPr>
          <p:cNvPr id="405" name="Google Shape;405;p63"/>
          <p:cNvPicPr preferRelativeResize="0"/>
          <p:nvPr/>
        </p:nvPicPr>
        <p:blipFill>
          <a:blip r:embed="rId1"/>
          <a:stretch>
            <a:fillRect/>
          </a:stretch>
        </p:blipFill>
        <p:spPr>
          <a:xfrm>
            <a:off x="394850" y="1492000"/>
            <a:ext cx="7406975" cy="193700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409" name="Shape 409"/>
        <p:cNvGrpSpPr/>
        <p:nvPr/>
      </p:nvGrpSpPr>
      <p:grpSpPr>
        <a:xfrm>
          <a:off x="0" y="0"/>
          <a:ext cx="0" cy="0"/>
          <a:chOff x="0" y="0"/>
          <a:chExt cx="0" cy="0"/>
        </a:xfrm>
      </p:grpSpPr>
      <p:sp>
        <p:nvSpPr>
          <p:cNvPr id="410" name="Google Shape;410;p64"/>
          <p:cNvSpPr txBox="1"/>
          <p:nvPr>
            <p:ph type="title"/>
          </p:nvPr>
        </p:nvSpPr>
        <p:spPr>
          <a:xfrm>
            <a:off x="311700" y="315925"/>
            <a:ext cx="8520600" cy="831300"/>
          </a:xfrm>
          <a:prstGeom prst="rect">
            <a:avLst/>
          </a:prstGeom>
        </p:spPr>
        <p:txBody>
          <a:bodyPr spcFirstLastPara="1" wrap="square" lIns="91425" tIns="91425" rIns="91425" bIns="91425" anchor="b" anchorCtr="0">
            <a:normAutofit fontScale="90000"/>
          </a:bodyPr>
          <a:lstStyle/>
          <a:p>
            <a:pPr marL="0" lvl="0" indent="0" algn="l" rtl="0">
              <a:spcBef>
                <a:spcPts val="0"/>
              </a:spcBef>
              <a:spcAft>
                <a:spcPts val="0"/>
              </a:spcAft>
              <a:buNone/>
            </a:pPr>
            <a:r>
              <a:rPr lang="en-US"/>
              <a:t>Perhitungan Deep Neural Network dengan Dropout</a:t>
            </a:r>
            <a:endParaRPr lang="en-US"/>
          </a:p>
        </p:txBody>
      </p:sp>
      <p:sp>
        <p:nvSpPr>
          <p:cNvPr id="411" name="Google Shape;411;p64"/>
          <p:cNvSpPr txBox="1"/>
          <p:nvPr/>
        </p:nvSpPr>
        <p:spPr>
          <a:xfrm>
            <a:off x="311700" y="939400"/>
            <a:ext cx="8157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solidFill>
                  <a:schemeClr val="dk1"/>
                </a:solidFill>
              </a:rPr>
              <a:t>Perhitungan sigmoid output layer</a:t>
            </a:r>
            <a:endParaRPr>
              <a:solidFill>
                <a:schemeClr val="dk1"/>
              </a:solidFill>
            </a:endParaRPr>
          </a:p>
        </p:txBody>
      </p:sp>
      <p:pic>
        <p:nvPicPr>
          <p:cNvPr id="412" name="Google Shape;412;p64"/>
          <p:cNvPicPr preferRelativeResize="0"/>
          <p:nvPr/>
        </p:nvPicPr>
        <p:blipFill>
          <a:blip r:embed="rId1"/>
          <a:stretch>
            <a:fillRect/>
          </a:stretch>
        </p:blipFill>
        <p:spPr>
          <a:xfrm>
            <a:off x="449400" y="1436550"/>
            <a:ext cx="7582500" cy="2494675"/>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416" name="Shape 416"/>
        <p:cNvGrpSpPr/>
        <p:nvPr/>
      </p:nvGrpSpPr>
      <p:grpSpPr>
        <a:xfrm>
          <a:off x="0" y="0"/>
          <a:ext cx="0" cy="0"/>
          <a:chOff x="0" y="0"/>
          <a:chExt cx="0" cy="0"/>
        </a:xfrm>
      </p:grpSpPr>
      <p:sp>
        <p:nvSpPr>
          <p:cNvPr id="417" name="Google Shape;417;p65"/>
          <p:cNvSpPr txBox="1"/>
          <p:nvPr>
            <p:ph type="title"/>
          </p:nvPr>
        </p:nvSpPr>
        <p:spPr>
          <a:xfrm>
            <a:off x="311700" y="315925"/>
            <a:ext cx="8520600" cy="831300"/>
          </a:xfrm>
          <a:prstGeom prst="rect">
            <a:avLst/>
          </a:prstGeom>
        </p:spPr>
        <p:txBody>
          <a:bodyPr spcFirstLastPara="1" wrap="square" lIns="91425" tIns="91425" rIns="91425" bIns="91425" anchor="b" anchorCtr="0">
            <a:normAutofit fontScale="90000"/>
          </a:bodyPr>
          <a:lstStyle/>
          <a:p>
            <a:pPr marL="0" lvl="0" indent="0" algn="l" rtl="0">
              <a:spcBef>
                <a:spcPts val="0"/>
              </a:spcBef>
              <a:spcAft>
                <a:spcPts val="0"/>
              </a:spcAft>
              <a:buNone/>
            </a:pPr>
            <a:r>
              <a:rPr lang="en-US"/>
              <a:t>Perhitungan Cost-Sensitive Learning</a:t>
            </a:r>
            <a:endParaRPr lang="en-US"/>
          </a:p>
        </p:txBody>
      </p:sp>
      <p:pic>
        <p:nvPicPr>
          <p:cNvPr id="418" name="Google Shape;418;p65"/>
          <p:cNvPicPr preferRelativeResize="0"/>
          <p:nvPr/>
        </p:nvPicPr>
        <p:blipFill>
          <a:blip r:embed="rId1"/>
          <a:stretch>
            <a:fillRect/>
          </a:stretch>
        </p:blipFill>
        <p:spPr>
          <a:xfrm>
            <a:off x="464150" y="1299625"/>
            <a:ext cx="5821425" cy="263160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422" name="Shape 422"/>
        <p:cNvGrpSpPr/>
        <p:nvPr/>
      </p:nvGrpSpPr>
      <p:grpSpPr>
        <a:xfrm>
          <a:off x="0" y="0"/>
          <a:ext cx="0" cy="0"/>
          <a:chOff x="0" y="0"/>
          <a:chExt cx="0" cy="0"/>
        </a:xfrm>
      </p:grpSpPr>
      <p:sp>
        <p:nvSpPr>
          <p:cNvPr id="423" name="Google Shape;423;p66"/>
          <p:cNvSpPr txBox="1"/>
          <p:nvPr>
            <p:ph type="title"/>
          </p:nvPr>
        </p:nvSpPr>
        <p:spPr>
          <a:xfrm>
            <a:off x="311700" y="315925"/>
            <a:ext cx="8520600" cy="8313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US"/>
              <a:t>Referensi</a:t>
            </a:r>
            <a:endParaRPr lang="en-US"/>
          </a:p>
        </p:txBody>
      </p:sp>
      <p:sp>
        <p:nvSpPr>
          <p:cNvPr id="424" name="Google Shape;424;p66"/>
          <p:cNvSpPr txBox="1"/>
          <p:nvPr>
            <p:ph type="body" idx="1"/>
          </p:nvPr>
        </p:nvSpPr>
        <p:spPr>
          <a:xfrm>
            <a:off x="311700" y="1225225"/>
            <a:ext cx="8520600" cy="3354000"/>
          </a:xfrm>
          <a:prstGeom prst="rect">
            <a:avLst/>
          </a:prstGeom>
        </p:spPr>
        <p:txBody>
          <a:bodyPr spcFirstLastPara="1" wrap="square" lIns="91425" tIns="91425" rIns="91425" bIns="91425" anchor="t" anchorCtr="0">
            <a:normAutofit/>
          </a:bodyPr>
          <a:lstStyle/>
          <a:p>
            <a:pPr marL="457200" lvl="0" indent="-311150" algn="l" rtl="0">
              <a:lnSpc>
                <a:spcPct val="100000"/>
              </a:lnSpc>
              <a:spcBef>
                <a:spcPts val="0"/>
              </a:spcBef>
              <a:spcAft>
                <a:spcPts val="0"/>
              </a:spcAft>
              <a:buSzPts val="1300"/>
              <a:buFont typeface="Arial" panose="020B0604020202090204"/>
              <a:buChar char="●"/>
            </a:pPr>
            <a:r>
              <a:rPr lang="en-US" sz="1300">
                <a:latin typeface="Arial" panose="020B0604020202090204"/>
                <a:ea typeface="Arial" panose="020B0604020202090204"/>
                <a:cs typeface="Arial" panose="020B0604020202090204"/>
                <a:sym typeface="Arial" panose="020B0604020202090204"/>
              </a:rPr>
              <a:t>Kementerian Kesehatan Republik Indonesia, ”Infodatin Pusat Data dan Informasi Kementerian Kesehatan RI Stroke Don’t Be The One”, Kementerian Kesehatan Republik Indonesia, 2019. [Online]. Available: https://pusdatin.kemkes.go.id/resources/download/pusdatin/infodatin/infodatinstroke-dont-be-the-one.pdf. [Accessed: Oct 9, 2021]</a:t>
            </a:r>
            <a:endParaRPr sz="1300">
              <a:latin typeface="Arial" panose="020B0604020202090204"/>
              <a:ea typeface="Arial" panose="020B0604020202090204"/>
              <a:cs typeface="Arial" panose="020B0604020202090204"/>
              <a:sym typeface="Arial" panose="020B0604020202090204"/>
            </a:endParaRPr>
          </a:p>
          <a:p>
            <a:pPr marL="457200" lvl="0" indent="-311150" algn="l" rtl="0">
              <a:lnSpc>
                <a:spcPct val="100000"/>
              </a:lnSpc>
              <a:spcBef>
                <a:spcPts val="0"/>
              </a:spcBef>
              <a:spcAft>
                <a:spcPts val="0"/>
              </a:spcAft>
              <a:buSzPts val="1300"/>
              <a:buFont typeface="Arial" panose="020B0604020202090204"/>
              <a:buChar char="●"/>
            </a:pPr>
            <a:r>
              <a:rPr lang="en-US" sz="1300">
                <a:latin typeface="Arial" panose="020B0604020202090204"/>
                <a:ea typeface="Arial" panose="020B0604020202090204"/>
                <a:cs typeface="Arial" panose="020B0604020202090204"/>
                <a:sym typeface="Arial" panose="020B0604020202090204"/>
              </a:rPr>
              <a:t>Maya B S and Asha T, ”Predictive Model for Brain Stroke in CT using Deep Neural Network”, International Journal of Recent Technology and Engineering (IJRTE), vol. 9, no. 1, pp. 2011-2017, 2020. </a:t>
            </a:r>
            <a:endParaRPr sz="1300">
              <a:latin typeface="Arial" panose="020B0604020202090204"/>
              <a:ea typeface="Arial" panose="020B0604020202090204"/>
              <a:cs typeface="Arial" panose="020B0604020202090204"/>
              <a:sym typeface="Arial" panose="020B0604020202090204"/>
            </a:endParaRPr>
          </a:p>
          <a:p>
            <a:pPr marL="457200" lvl="0" indent="-311150" algn="l" rtl="0">
              <a:lnSpc>
                <a:spcPct val="100000"/>
              </a:lnSpc>
              <a:spcBef>
                <a:spcPts val="0"/>
              </a:spcBef>
              <a:spcAft>
                <a:spcPts val="0"/>
              </a:spcAft>
              <a:buSzPts val="1300"/>
              <a:buFont typeface="Arial" panose="020B0604020202090204"/>
              <a:buChar char="●"/>
            </a:pPr>
            <a:r>
              <a:rPr lang="en-US" sz="1300">
                <a:latin typeface="Arial" panose="020B0604020202090204"/>
                <a:ea typeface="Arial" panose="020B0604020202090204"/>
                <a:cs typeface="Arial" panose="020B0604020202090204"/>
                <a:sym typeface="Arial" panose="020B0604020202090204"/>
              </a:rPr>
              <a:t>N. Someeh, M. A. Jafarabadi, S. M. Shamshirgaran, F. Farzipoor, ”The outcome in patients with brain stroke: A deep learning neural network modeling,” Journal of Research in Medical Sciences, vol. 25, no. 1, pp. 1-7, 2020.</a:t>
            </a:r>
            <a:endParaRPr sz="1300">
              <a:latin typeface="Arial" panose="020B0604020202090204"/>
              <a:ea typeface="Arial" panose="020B0604020202090204"/>
              <a:cs typeface="Arial" panose="020B0604020202090204"/>
              <a:sym typeface="Arial" panose="020B0604020202090204"/>
            </a:endParaRPr>
          </a:p>
          <a:p>
            <a:pPr marL="457200" lvl="0" indent="-311150" algn="l" rtl="0">
              <a:lnSpc>
                <a:spcPct val="100000"/>
              </a:lnSpc>
              <a:spcBef>
                <a:spcPts val="0"/>
              </a:spcBef>
              <a:spcAft>
                <a:spcPts val="0"/>
              </a:spcAft>
              <a:buSzPts val="1300"/>
              <a:buFont typeface="Arial" panose="020B0604020202090204"/>
              <a:buChar char="●"/>
            </a:pPr>
            <a:r>
              <a:rPr lang="en-US" sz="1300">
                <a:latin typeface="Arial" panose="020B0604020202090204"/>
                <a:ea typeface="Arial" panose="020B0604020202090204"/>
                <a:cs typeface="Arial" panose="020B0604020202090204"/>
                <a:sym typeface="Arial" panose="020B0604020202090204"/>
              </a:rPr>
              <a:t>S. Cheon, J. Kim, and J. Lim, ”The Use of Deep Learning to Predict Stroke Patient Mortality,” International Journal of Environmental Research and Public Health, vol. 16, no. 11, 2019. </a:t>
            </a:r>
            <a:endParaRPr sz="1300">
              <a:latin typeface="Arial" panose="020B0604020202090204"/>
              <a:ea typeface="Arial" panose="020B0604020202090204"/>
              <a:cs typeface="Arial" panose="020B0604020202090204"/>
              <a:sym typeface="Arial" panose="020B0604020202090204"/>
            </a:endParaRPr>
          </a:p>
          <a:p>
            <a:pPr marL="457200" lvl="0" indent="-311150" algn="l" rtl="0">
              <a:lnSpc>
                <a:spcPct val="100000"/>
              </a:lnSpc>
              <a:spcBef>
                <a:spcPts val="0"/>
              </a:spcBef>
              <a:spcAft>
                <a:spcPts val="0"/>
              </a:spcAft>
              <a:buSzPts val="1300"/>
              <a:buFont typeface="Arial" panose="020B0604020202090204"/>
              <a:buChar char="●"/>
            </a:pPr>
            <a:r>
              <a:rPr lang="en-US" sz="1300">
                <a:latin typeface="Arial" panose="020B0604020202090204"/>
                <a:ea typeface="Arial" panose="020B0604020202090204"/>
                <a:cs typeface="Arial" panose="020B0604020202090204"/>
                <a:sym typeface="Arial" panose="020B0604020202090204"/>
              </a:rPr>
              <a:t>C. Chugh, ”Acute Ischemic Stroke: Management Approach” Indian Journal of Critical Care Medicine, vol. 23, pp. S140–S146, 2019.</a:t>
            </a:r>
            <a:endParaRPr sz="1300">
              <a:latin typeface="Arial" panose="020B0604020202090204"/>
              <a:ea typeface="Arial" panose="020B0604020202090204"/>
              <a:cs typeface="Arial" panose="020B0604020202090204"/>
              <a:sym typeface="Arial" panose="020B0604020202090204"/>
            </a:endParaRPr>
          </a:p>
          <a:p>
            <a:pPr marL="457200" lvl="0" indent="-311150" algn="l" rtl="0">
              <a:lnSpc>
                <a:spcPct val="100000"/>
              </a:lnSpc>
              <a:spcBef>
                <a:spcPts val="0"/>
              </a:spcBef>
              <a:spcAft>
                <a:spcPts val="0"/>
              </a:spcAft>
              <a:buSzPts val="1300"/>
              <a:buFont typeface="Arial" panose="020B0604020202090204"/>
              <a:buChar char="●"/>
            </a:pPr>
            <a:r>
              <a:rPr lang="en-US" sz="1300">
                <a:latin typeface="Arial" panose="020B0604020202090204"/>
                <a:ea typeface="Arial" panose="020B0604020202090204"/>
                <a:cs typeface="Arial" panose="020B0604020202090204"/>
                <a:sym typeface="Arial" panose="020B0604020202090204"/>
              </a:rPr>
              <a:t>A. K. Boehme, C. Esenwa, and M. S.V. Elkind, ”Stroke Risk Factors, Genetics, and Prevention” Circulation Research, vol. 120, no. 3 pp.472-495, 2017.</a:t>
            </a:r>
            <a:endParaRPr sz="1300">
              <a:latin typeface="Arial" panose="020B0604020202090204"/>
              <a:ea typeface="Arial" panose="020B0604020202090204"/>
              <a:cs typeface="Arial" panose="020B0604020202090204"/>
              <a:sym typeface="Arial" panose="020B0604020202090204"/>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428" name="Shape 428"/>
        <p:cNvGrpSpPr/>
        <p:nvPr/>
      </p:nvGrpSpPr>
      <p:grpSpPr>
        <a:xfrm>
          <a:off x="0" y="0"/>
          <a:ext cx="0" cy="0"/>
          <a:chOff x="0" y="0"/>
          <a:chExt cx="0" cy="0"/>
        </a:xfrm>
      </p:grpSpPr>
      <p:sp>
        <p:nvSpPr>
          <p:cNvPr id="429" name="Google Shape;429;p67"/>
          <p:cNvSpPr txBox="1"/>
          <p:nvPr>
            <p:ph type="title"/>
          </p:nvPr>
        </p:nvSpPr>
        <p:spPr>
          <a:xfrm>
            <a:off x="311700" y="315925"/>
            <a:ext cx="8520600" cy="8313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US"/>
              <a:t>Referensi</a:t>
            </a:r>
            <a:endParaRPr lang="en-US"/>
          </a:p>
        </p:txBody>
      </p:sp>
      <p:sp>
        <p:nvSpPr>
          <p:cNvPr id="430" name="Google Shape;430;p67"/>
          <p:cNvSpPr txBox="1"/>
          <p:nvPr>
            <p:ph type="body" idx="1"/>
          </p:nvPr>
        </p:nvSpPr>
        <p:spPr>
          <a:xfrm>
            <a:off x="311700" y="1225225"/>
            <a:ext cx="8520600" cy="3739200"/>
          </a:xfrm>
          <a:prstGeom prst="rect">
            <a:avLst/>
          </a:prstGeom>
        </p:spPr>
        <p:txBody>
          <a:bodyPr spcFirstLastPara="1" wrap="square" lIns="91425" tIns="91425" rIns="91425" bIns="91425" anchor="t" anchorCtr="0">
            <a:noAutofit/>
          </a:bodyPr>
          <a:lstStyle/>
          <a:p>
            <a:pPr marL="457200" lvl="0" indent="-311150" algn="l" rtl="0">
              <a:lnSpc>
                <a:spcPct val="100000"/>
              </a:lnSpc>
              <a:spcBef>
                <a:spcPts val="0"/>
              </a:spcBef>
              <a:spcAft>
                <a:spcPts val="0"/>
              </a:spcAft>
              <a:buSzPts val="1300"/>
              <a:buFont typeface="Arial" panose="020B0604020202090204"/>
              <a:buChar char="●"/>
            </a:pPr>
            <a:r>
              <a:rPr lang="en-US" sz="1300">
                <a:latin typeface="Arial" panose="020B0604020202090204"/>
                <a:ea typeface="Arial" panose="020B0604020202090204"/>
                <a:cs typeface="Arial" panose="020B0604020202090204"/>
                <a:sym typeface="Arial" panose="020B0604020202090204"/>
              </a:rPr>
              <a:t>J. Grus, Data Science from Scratch, O’Reilly Media, Inc, 2015.  </a:t>
            </a:r>
            <a:endParaRPr sz="1300">
              <a:latin typeface="Arial" panose="020B0604020202090204"/>
              <a:ea typeface="Arial" panose="020B0604020202090204"/>
              <a:cs typeface="Arial" panose="020B0604020202090204"/>
              <a:sym typeface="Arial" panose="020B0604020202090204"/>
            </a:endParaRPr>
          </a:p>
          <a:p>
            <a:pPr marL="457200" lvl="0" indent="-311150" algn="l" rtl="0">
              <a:lnSpc>
                <a:spcPct val="100000"/>
              </a:lnSpc>
              <a:spcBef>
                <a:spcPts val="0"/>
              </a:spcBef>
              <a:spcAft>
                <a:spcPts val="0"/>
              </a:spcAft>
              <a:buSzPts val="1300"/>
              <a:buFont typeface="Arial" panose="020B0604020202090204"/>
              <a:buChar char="●"/>
            </a:pPr>
            <a:r>
              <a:rPr lang="en-US" sz="1300">
                <a:latin typeface="Arial" panose="020B0604020202090204"/>
                <a:ea typeface="Arial" panose="020B0604020202090204"/>
                <a:cs typeface="Arial" panose="020B0604020202090204"/>
                <a:sym typeface="Arial" panose="020B0604020202090204"/>
              </a:rPr>
              <a:t>S. Haykin, Neural Networks and Learning Machines Third Edition, Pearson, 2009.</a:t>
            </a:r>
            <a:endParaRPr sz="1300">
              <a:latin typeface="Arial" panose="020B0604020202090204"/>
              <a:ea typeface="Arial" panose="020B0604020202090204"/>
              <a:cs typeface="Arial" panose="020B0604020202090204"/>
              <a:sym typeface="Arial" panose="020B0604020202090204"/>
            </a:endParaRPr>
          </a:p>
          <a:p>
            <a:pPr marL="457200" lvl="0" indent="-311150" algn="l" rtl="0">
              <a:lnSpc>
                <a:spcPct val="100000"/>
              </a:lnSpc>
              <a:spcBef>
                <a:spcPts val="0"/>
              </a:spcBef>
              <a:spcAft>
                <a:spcPts val="0"/>
              </a:spcAft>
              <a:buSzPts val="1300"/>
              <a:buFont typeface="Arial" panose="020B0604020202090204"/>
              <a:buChar char="●"/>
            </a:pPr>
            <a:r>
              <a:rPr lang="en-US" sz="1300">
                <a:latin typeface="Arial" panose="020B0604020202090204"/>
                <a:ea typeface="Arial" panose="020B0604020202090204"/>
                <a:cs typeface="Arial" panose="020B0604020202090204"/>
                <a:sym typeface="Arial" panose="020B0604020202090204"/>
              </a:rPr>
              <a:t>J. Brownlee. ”Cost-Sensitive Learning for Imbalanced Classification”. Machine Learning Mastery. 2020. [Online]. Available: https://machinelearningmastery.com/cost-sensitive-learning-for-imbalancedclassification/. [Accessed: Jan 30, 2022]</a:t>
            </a:r>
            <a:endParaRPr sz="1300">
              <a:latin typeface="Arial" panose="020B0604020202090204"/>
              <a:ea typeface="Arial" panose="020B0604020202090204"/>
              <a:cs typeface="Arial" panose="020B0604020202090204"/>
              <a:sym typeface="Arial" panose="020B0604020202090204"/>
            </a:endParaRPr>
          </a:p>
          <a:p>
            <a:pPr marL="457200" lvl="0" indent="-311150" algn="l" rtl="0">
              <a:lnSpc>
                <a:spcPct val="100000"/>
              </a:lnSpc>
              <a:spcBef>
                <a:spcPts val="0"/>
              </a:spcBef>
              <a:spcAft>
                <a:spcPts val="0"/>
              </a:spcAft>
              <a:buSzPts val="1300"/>
              <a:buFont typeface="Arial" panose="020B0604020202090204"/>
              <a:buChar char="●"/>
            </a:pPr>
            <a:r>
              <a:rPr lang="en-US" sz="1300">
                <a:latin typeface="Arial" panose="020B0604020202090204"/>
                <a:ea typeface="Arial" panose="020B0604020202090204"/>
                <a:cs typeface="Arial" panose="020B0604020202090204"/>
                <a:sym typeface="Arial" panose="020B0604020202090204"/>
              </a:rPr>
              <a:t>A. Fernandez, S. Garcia, M. Galar, R. C. Prati, B Krawczyk, and F. Herrera, ”Learning from Imbalanced Data Sets,” Springer, 2014</a:t>
            </a:r>
            <a:endParaRPr sz="1300">
              <a:latin typeface="Arial" panose="020B0604020202090204"/>
              <a:ea typeface="Arial" panose="020B0604020202090204"/>
              <a:cs typeface="Arial" panose="020B0604020202090204"/>
              <a:sym typeface="Arial" panose="020B0604020202090204"/>
            </a:endParaRPr>
          </a:p>
          <a:p>
            <a:pPr marL="457200" lvl="0" indent="-311150" algn="l" rtl="0">
              <a:lnSpc>
                <a:spcPct val="100000"/>
              </a:lnSpc>
              <a:spcBef>
                <a:spcPts val="0"/>
              </a:spcBef>
              <a:spcAft>
                <a:spcPts val="0"/>
              </a:spcAft>
              <a:buSzPts val="1300"/>
              <a:buFont typeface="Arial" panose="020B0604020202090204"/>
              <a:buChar char="●"/>
            </a:pPr>
            <a:r>
              <a:rPr lang="en-US" sz="1300">
                <a:latin typeface="Arial" panose="020B0604020202090204"/>
                <a:ea typeface="Arial" panose="020B0604020202090204"/>
                <a:cs typeface="Arial" panose="020B0604020202090204"/>
                <a:sym typeface="Arial" panose="020B0604020202090204"/>
              </a:rPr>
              <a:t>K. Munir, H. Elahi, A. Ayub, F. Frezza, A. Rizzi, ”Cancer Diagnosis Using Deep Learning: A Bibliographic Review,” Cancers, vol. 11, no. 9, pp. 1235, 2019. </a:t>
            </a:r>
            <a:endParaRPr sz="1300">
              <a:latin typeface="Arial" panose="020B0604020202090204"/>
              <a:ea typeface="Arial" panose="020B0604020202090204"/>
              <a:cs typeface="Arial" panose="020B0604020202090204"/>
              <a:sym typeface="Arial" panose="020B0604020202090204"/>
            </a:endParaRPr>
          </a:p>
          <a:p>
            <a:pPr marL="457200" lvl="0" indent="-311150" algn="l" rtl="0">
              <a:lnSpc>
                <a:spcPct val="100000"/>
              </a:lnSpc>
              <a:spcBef>
                <a:spcPts val="0"/>
              </a:spcBef>
              <a:spcAft>
                <a:spcPts val="0"/>
              </a:spcAft>
              <a:buSzPts val="1300"/>
              <a:buFont typeface="Arial" panose="020B0604020202090204"/>
              <a:buChar char="●"/>
            </a:pPr>
            <a:r>
              <a:rPr lang="en-US" sz="1300">
                <a:latin typeface="Arial" panose="020B0604020202090204"/>
                <a:ea typeface="Arial" panose="020B0604020202090204"/>
                <a:cs typeface="Arial" panose="020B0604020202090204"/>
                <a:sym typeface="Arial" panose="020B0604020202090204"/>
              </a:rPr>
              <a:t>Y. Ma, H. He., Imbalanced Learning: Foundations, Algorithms, and Applications 1st Edition, Wiley, 2013.</a:t>
            </a:r>
            <a:endParaRPr sz="1300">
              <a:latin typeface="Arial" panose="020B0604020202090204"/>
              <a:ea typeface="Arial" panose="020B0604020202090204"/>
              <a:cs typeface="Arial" panose="020B0604020202090204"/>
              <a:sym typeface="Arial" panose="020B0604020202090204"/>
            </a:endParaRPr>
          </a:p>
          <a:p>
            <a:pPr marL="457200" lvl="0" indent="-311150" algn="l" rtl="0">
              <a:lnSpc>
                <a:spcPct val="100000"/>
              </a:lnSpc>
              <a:spcBef>
                <a:spcPts val="0"/>
              </a:spcBef>
              <a:spcAft>
                <a:spcPts val="0"/>
              </a:spcAft>
              <a:buSzPts val="1300"/>
              <a:buFont typeface="Arial" panose="020B0604020202090204"/>
              <a:buChar char="●"/>
            </a:pPr>
            <a:r>
              <a:rPr lang="en-US" sz="1300">
                <a:latin typeface="Arial" panose="020B0604020202090204"/>
                <a:ea typeface="Arial" panose="020B0604020202090204"/>
                <a:cs typeface="Arial" panose="020B0604020202090204"/>
                <a:sym typeface="Arial" panose="020B0604020202090204"/>
              </a:rPr>
              <a:t>A. Ashiquzzaman, A. K. Tushar, M. R. Islam, D. S. K. Im, J. H. Park, D. S. Lim, and J. Kim, ”Reduction of Overfitting in Diabetes Prediction Using Deep Learning Neural Network,” IT Convergence and Security, pp. 35-43, 2017.</a:t>
            </a:r>
            <a:endParaRPr sz="1300">
              <a:latin typeface="Arial" panose="020B0604020202090204"/>
              <a:ea typeface="Arial" panose="020B0604020202090204"/>
              <a:cs typeface="Arial" panose="020B0604020202090204"/>
              <a:sym typeface="Arial" panose="020B0604020202090204"/>
            </a:endParaRPr>
          </a:p>
          <a:p>
            <a:pPr marL="457200" lvl="0" indent="-311150" algn="l" rtl="0">
              <a:lnSpc>
                <a:spcPct val="100000"/>
              </a:lnSpc>
              <a:spcBef>
                <a:spcPts val="0"/>
              </a:spcBef>
              <a:spcAft>
                <a:spcPts val="0"/>
              </a:spcAft>
              <a:buSzPts val="1300"/>
              <a:buFont typeface="Arial" panose="020B0604020202090204"/>
              <a:buChar char="●"/>
            </a:pPr>
            <a:r>
              <a:rPr lang="en-US" sz="1300">
                <a:latin typeface="Arial" panose="020B0604020202090204"/>
                <a:ea typeface="Arial" panose="020B0604020202090204"/>
                <a:cs typeface="Arial" panose="020B0604020202090204"/>
                <a:sym typeface="Arial" panose="020B0604020202090204"/>
              </a:rPr>
              <a:t>dr. Tania Savitri. Hello Sehat. ”Awas, Ini Akibatnya Jika Gula Darah Anda Terlalu Tinggi”. 2022. [Online]. Available at: https://hellosehat.com/diabetes/akibat-gula-darah-tinggi/. [Accessed: Feb. 10, 2022]. </a:t>
            </a:r>
            <a:endParaRPr sz="1300">
              <a:latin typeface="Arial" panose="020B0604020202090204"/>
              <a:ea typeface="Arial" panose="020B0604020202090204"/>
              <a:cs typeface="Arial" panose="020B0604020202090204"/>
              <a:sym typeface="Arial" panose="020B0604020202090204"/>
            </a:endParaRPr>
          </a:p>
          <a:p>
            <a:pPr marL="457200" lvl="0" indent="-311150" algn="l" rtl="0">
              <a:lnSpc>
                <a:spcPct val="100000"/>
              </a:lnSpc>
              <a:spcBef>
                <a:spcPts val="0"/>
              </a:spcBef>
              <a:spcAft>
                <a:spcPts val="0"/>
              </a:spcAft>
              <a:buSzPts val="1300"/>
              <a:buFont typeface="Arial" panose="020B0604020202090204"/>
              <a:buChar char="●"/>
            </a:pPr>
            <a:r>
              <a:rPr lang="en-US" sz="1300">
                <a:latin typeface="Arial" panose="020B0604020202090204"/>
                <a:ea typeface="Arial" panose="020B0604020202090204"/>
                <a:cs typeface="Arial" panose="020B0604020202090204"/>
                <a:sym typeface="Arial" panose="020B0604020202090204"/>
              </a:rPr>
              <a:t>National Heart, Lung, and Blood Institute. ”Body Mass Index Table”. [Online]. Available at: https://www.nhlbi.nih.gov/health/educational/lose wt/BMI/bmi tbl.pdf. [Accessed: Feb. 10, 2022].</a:t>
            </a:r>
            <a:endParaRPr sz="1300">
              <a:latin typeface="Arial" panose="020B0604020202090204"/>
              <a:ea typeface="Arial" panose="020B0604020202090204"/>
              <a:cs typeface="Arial" panose="020B0604020202090204"/>
              <a:sym typeface="Arial" panose="020B0604020202090204"/>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434" name="Shape 434"/>
        <p:cNvGrpSpPr/>
        <p:nvPr/>
      </p:nvGrpSpPr>
      <p:grpSpPr>
        <a:xfrm>
          <a:off x="0" y="0"/>
          <a:ext cx="0" cy="0"/>
          <a:chOff x="0" y="0"/>
          <a:chExt cx="0" cy="0"/>
        </a:xfrm>
      </p:grpSpPr>
      <p:sp>
        <p:nvSpPr>
          <p:cNvPr id="435" name="Google Shape;435;p68"/>
          <p:cNvSpPr txBox="1"/>
          <p:nvPr>
            <p:ph type="title"/>
          </p:nvPr>
        </p:nvSpPr>
        <p:spPr>
          <a:xfrm>
            <a:off x="773700" y="1806450"/>
            <a:ext cx="7596600" cy="15306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US"/>
              <a:t>Terima Kasih</a:t>
            </a:r>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92" name="Shape 92"/>
        <p:cNvGrpSpPr/>
        <p:nvPr/>
      </p:nvGrpSpPr>
      <p:grpSpPr>
        <a:xfrm>
          <a:off x="0" y="0"/>
          <a:ext cx="0" cy="0"/>
          <a:chOff x="0" y="0"/>
          <a:chExt cx="0" cy="0"/>
        </a:xfrm>
      </p:grpSpPr>
      <p:sp>
        <p:nvSpPr>
          <p:cNvPr id="93" name="Google Shape;93;p18"/>
          <p:cNvSpPr txBox="1"/>
          <p:nvPr>
            <p:ph type="title"/>
          </p:nvPr>
        </p:nvSpPr>
        <p:spPr>
          <a:xfrm>
            <a:off x="311700" y="315925"/>
            <a:ext cx="8520600" cy="8313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US"/>
              <a:t>Rumusan Masalah</a:t>
            </a:r>
            <a:endParaRPr lang="en-US"/>
          </a:p>
        </p:txBody>
      </p:sp>
      <p:sp>
        <p:nvSpPr>
          <p:cNvPr id="94" name="Google Shape;94;p18"/>
          <p:cNvSpPr txBox="1"/>
          <p:nvPr>
            <p:ph type="body" idx="1"/>
          </p:nvPr>
        </p:nvSpPr>
        <p:spPr>
          <a:xfrm>
            <a:off x="311700" y="1225225"/>
            <a:ext cx="8520600" cy="33540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AutoNum type="arabicPeriod"/>
            </a:pPr>
            <a:r>
              <a:rPr lang="en-US"/>
              <a:t>Bagaimana pengaruh dropout dalam mengatasi overfitting pada metode DNN untuk memprediksi seseorang terkena stroke?</a:t>
            </a:r>
            <a:endParaRPr lang="en-US"/>
          </a:p>
          <a:p>
            <a:pPr marL="457200" lvl="0" indent="-342900" algn="l" rtl="0">
              <a:spcBef>
                <a:spcPts val="0"/>
              </a:spcBef>
              <a:spcAft>
                <a:spcPts val="0"/>
              </a:spcAft>
              <a:buSzPts val="1800"/>
              <a:buAutoNum type="arabicPeriod"/>
            </a:pPr>
            <a:r>
              <a:rPr lang="en-US"/>
              <a:t>Bagaimana pengaruh cost-sensitive dan probability tuning dalam mengatasi dataset yang bersifat imbalance pada metode DNN untuk memprediksi seseorang terkena stroke?</a:t>
            </a:r>
            <a:endParaRPr lang="en-US"/>
          </a:p>
          <a:p>
            <a:pPr marL="457200" lvl="0" indent="-342900" algn="l" rtl="0">
              <a:spcBef>
                <a:spcPts val="0"/>
              </a:spcBef>
              <a:spcAft>
                <a:spcPts val="0"/>
              </a:spcAft>
              <a:buSzPts val="1800"/>
              <a:buAutoNum type="arabicPeriod"/>
            </a:pPr>
            <a:r>
              <a:rPr lang="en-US"/>
              <a:t>Berapa nilai ROC terbaik pada model DNN untuk memprediksi seseorang terkena stroke?</a:t>
            </a:r>
            <a:endParaRPr lang="en-US"/>
          </a:p>
          <a:p>
            <a:pPr marL="0" lvl="0" indent="0" algn="l" rtl="0">
              <a:spcBef>
                <a:spcPts val="1200"/>
              </a:spcBef>
              <a:spcAft>
                <a:spcPts val="1200"/>
              </a:spcAft>
              <a:buNone/>
            </a:p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98" name="Shape 98"/>
        <p:cNvGrpSpPr/>
        <p:nvPr/>
      </p:nvGrpSpPr>
      <p:grpSpPr>
        <a:xfrm>
          <a:off x="0" y="0"/>
          <a:ext cx="0" cy="0"/>
          <a:chOff x="0" y="0"/>
          <a:chExt cx="0" cy="0"/>
        </a:xfrm>
      </p:grpSpPr>
      <p:sp>
        <p:nvSpPr>
          <p:cNvPr id="99" name="Google Shape;99;p19"/>
          <p:cNvSpPr txBox="1"/>
          <p:nvPr>
            <p:ph type="title"/>
          </p:nvPr>
        </p:nvSpPr>
        <p:spPr>
          <a:xfrm>
            <a:off x="311700" y="315925"/>
            <a:ext cx="8520600" cy="8313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US"/>
              <a:t>Tujuan Penelitian</a:t>
            </a:r>
            <a:endParaRPr lang="en-US"/>
          </a:p>
        </p:txBody>
      </p:sp>
      <p:sp>
        <p:nvSpPr>
          <p:cNvPr id="100" name="Google Shape;100;p19"/>
          <p:cNvSpPr txBox="1"/>
          <p:nvPr>
            <p:ph type="body" idx="1"/>
          </p:nvPr>
        </p:nvSpPr>
        <p:spPr>
          <a:xfrm>
            <a:off x="311700" y="1225225"/>
            <a:ext cx="8520600" cy="33540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AutoNum type="arabicPeriod"/>
            </a:pPr>
            <a:r>
              <a:rPr lang="en-US"/>
              <a:t>Mengetahui pengaruh dropout dalam mengatasi overfitting dengan metode DNN.</a:t>
            </a:r>
            <a:endParaRPr lang="en-US"/>
          </a:p>
          <a:p>
            <a:pPr marL="457200" lvl="0" indent="-342900" algn="l" rtl="0">
              <a:spcBef>
                <a:spcPts val="0"/>
              </a:spcBef>
              <a:spcAft>
                <a:spcPts val="0"/>
              </a:spcAft>
              <a:buSzPts val="1800"/>
              <a:buAutoNum type="arabicPeriod"/>
            </a:pPr>
            <a:r>
              <a:rPr lang="en-US"/>
              <a:t>Mengetahui pengaruh cost-sensitive dan probability tuning dalam mengatasi dataset yang bersifat imbalance pada metode DNN.</a:t>
            </a:r>
            <a:endParaRPr lang="en-US"/>
          </a:p>
          <a:p>
            <a:pPr marL="457200" lvl="0" indent="-342900" algn="l" rtl="0">
              <a:spcBef>
                <a:spcPts val="0"/>
              </a:spcBef>
              <a:spcAft>
                <a:spcPts val="0"/>
              </a:spcAft>
              <a:buSzPts val="1800"/>
              <a:buAutoNum type="arabicPeriod"/>
            </a:pPr>
            <a:r>
              <a:rPr lang="en-US"/>
              <a:t>Mengetahui nilai ROC terbaik pada model DNN</a:t>
            </a:r>
            <a:endParaRPr lang="en-US"/>
          </a:p>
          <a:p>
            <a:pPr marL="0" lvl="0" indent="0" algn="l" rtl="0">
              <a:spcBef>
                <a:spcPts val="1200"/>
              </a:spcBef>
              <a:spcAft>
                <a:spcPts val="1200"/>
              </a:spcAft>
              <a:buNone/>
            </a:p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04" name="Shape 104"/>
        <p:cNvGrpSpPr/>
        <p:nvPr/>
      </p:nvGrpSpPr>
      <p:grpSpPr>
        <a:xfrm>
          <a:off x="0" y="0"/>
          <a:ext cx="0" cy="0"/>
          <a:chOff x="0" y="0"/>
          <a:chExt cx="0" cy="0"/>
        </a:xfrm>
      </p:grpSpPr>
      <p:sp>
        <p:nvSpPr>
          <p:cNvPr id="105" name="Google Shape;105;p20"/>
          <p:cNvSpPr txBox="1"/>
          <p:nvPr>
            <p:ph type="title"/>
          </p:nvPr>
        </p:nvSpPr>
        <p:spPr>
          <a:xfrm>
            <a:off x="311700" y="315925"/>
            <a:ext cx="8520600" cy="8313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US"/>
              <a:t>Batasan Masalah</a:t>
            </a:r>
            <a:endParaRPr lang="en-US"/>
          </a:p>
        </p:txBody>
      </p:sp>
      <p:sp>
        <p:nvSpPr>
          <p:cNvPr id="106" name="Google Shape;106;p20"/>
          <p:cNvSpPr txBox="1"/>
          <p:nvPr>
            <p:ph type="body" idx="1"/>
          </p:nvPr>
        </p:nvSpPr>
        <p:spPr>
          <a:xfrm>
            <a:off x="311700" y="1225225"/>
            <a:ext cx="8520600" cy="33540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AutoNum type="arabicPeriod"/>
            </a:pPr>
            <a:r>
              <a:rPr lang="en-US"/>
              <a:t>Dataset yang digunakan berasal dari Kaggle, dengan judul Cerebral Stroke Prediction-Imbalanced Dataset.</a:t>
            </a:r>
            <a:endParaRPr lang="en-US"/>
          </a:p>
          <a:p>
            <a:pPr marL="457200" lvl="0" indent="-342900" algn="l" rtl="0">
              <a:spcBef>
                <a:spcPts val="0"/>
              </a:spcBef>
              <a:spcAft>
                <a:spcPts val="0"/>
              </a:spcAft>
              <a:buSzPts val="1800"/>
              <a:buAutoNum type="arabicPeriod"/>
            </a:pPr>
            <a:r>
              <a:rPr lang="en-US"/>
              <a:t>Overfitting atau tidaknya suatu model akan dilihat dari learning curve.</a:t>
            </a:r>
            <a:endParaRPr lang="en-US"/>
          </a:p>
          <a:p>
            <a:pPr marL="457200" lvl="0" indent="-342900" algn="l" rtl="0">
              <a:spcBef>
                <a:spcPts val="0"/>
              </a:spcBef>
              <a:spcAft>
                <a:spcPts val="0"/>
              </a:spcAft>
              <a:buSzPts val="1800"/>
              <a:buAutoNum type="arabicPeriod"/>
            </a:pPr>
            <a:r>
              <a:rPr lang="en-US"/>
              <a:t>Model akan dilihat performanya dari nilai Receiver Operating Characteristic (ROC) Curve.</a:t>
            </a:r>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10" name="Shape 110"/>
        <p:cNvGrpSpPr/>
        <p:nvPr/>
      </p:nvGrpSpPr>
      <p:grpSpPr>
        <a:xfrm>
          <a:off x="0" y="0"/>
          <a:ext cx="0" cy="0"/>
          <a:chOff x="0" y="0"/>
          <a:chExt cx="0" cy="0"/>
        </a:xfrm>
      </p:grpSpPr>
      <p:sp>
        <p:nvSpPr>
          <p:cNvPr id="111" name="Google Shape;111;p21"/>
          <p:cNvSpPr txBox="1"/>
          <p:nvPr>
            <p:ph type="title"/>
          </p:nvPr>
        </p:nvSpPr>
        <p:spPr>
          <a:xfrm>
            <a:off x="311700" y="315925"/>
            <a:ext cx="8520600" cy="8313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US"/>
              <a:t>Kontribusi Penelitian</a:t>
            </a:r>
            <a:endParaRPr lang="en-US"/>
          </a:p>
        </p:txBody>
      </p:sp>
      <p:sp>
        <p:nvSpPr>
          <p:cNvPr id="112" name="Google Shape;112;p21"/>
          <p:cNvSpPr txBox="1"/>
          <p:nvPr>
            <p:ph type="body" idx="1"/>
          </p:nvPr>
        </p:nvSpPr>
        <p:spPr>
          <a:xfrm>
            <a:off x="311700" y="1225225"/>
            <a:ext cx="8520600" cy="33540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AutoNum type="arabicPeriod"/>
            </a:pPr>
            <a:r>
              <a:rPr lang="en-US"/>
              <a:t>Melakukan pengujian apakah metode DNN cocok untuk prediksi penyakit stroke pada seseorang.</a:t>
            </a:r>
            <a:endParaRPr lang="en-US"/>
          </a:p>
          <a:p>
            <a:pPr marL="457200" lvl="0" indent="-342900" algn="l" rtl="0">
              <a:spcBef>
                <a:spcPts val="0"/>
              </a:spcBef>
              <a:spcAft>
                <a:spcPts val="0"/>
              </a:spcAft>
              <a:buSzPts val="1800"/>
              <a:buAutoNum type="arabicPeriod"/>
            </a:pPr>
            <a:r>
              <a:rPr lang="en-US"/>
              <a:t>Melihat seberapa berpengaruh overfitting pada dataset tabular dengan algoritme DNN terhadap akurasi data uji.</a:t>
            </a:r>
            <a:endParaRPr lang="en-US"/>
          </a:p>
          <a:p>
            <a:pPr marL="457200" lvl="0" indent="-342900" algn="l" rtl="0">
              <a:spcBef>
                <a:spcPts val="0"/>
              </a:spcBef>
              <a:spcAft>
                <a:spcPts val="0"/>
              </a:spcAft>
              <a:buSzPts val="1800"/>
              <a:buAutoNum type="arabicPeriod"/>
            </a:pPr>
            <a:r>
              <a:rPr lang="en-US"/>
              <a:t>Melakukan pengujian apakah dropout dapat benar-benar mengatasi overfitting</a:t>
            </a:r>
            <a:endParaRPr lang="en-US"/>
          </a:p>
        </p:txBody>
      </p:sp>
    </p:spTree>
  </p:cSld>
  <p:clrMapOvr>
    <a:masterClrMapping/>
  </p:clrMapOvr>
</p:sld>
</file>

<file path=ppt/theme/theme1.xml><?xml version="1.0" encoding="utf-8"?>
<a:theme xmlns:a="http://schemas.openxmlformats.org/drawingml/2006/main" name="Luxe">
  <a:themeElements>
    <a:clrScheme name="Luxe">
      <a:dk1>
        <a:srgbClr val="000000"/>
      </a:dk1>
      <a:lt1>
        <a:srgbClr val="FFFFFF"/>
      </a:lt1>
      <a:dk2>
        <a:srgbClr val="B7B7B7"/>
      </a:dk2>
      <a:lt2>
        <a:srgbClr val="CCA677"/>
      </a:lt2>
      <a:accent1>
        <a:srgbClr val="5D4037"/>
      </a:accent1>
      <a:accent2>
        <a:srgbClr val="455A64"/>
      </a:accent2>
      <a:accent3>
        <a:srgbClr val="57BB8A"/>
      </a:accent3>
      <a:accent4>
        <a:srgbClr val="78909C"/>
      </a:accent4>
      <a:accent5>
        <a:srgbClr val="607D8B"/>
      </a:accent5>
      <a:accent6>
        <a:srgbClr val="DCE755"/>
      </a:accent6>
      <a:hlink>
        <a:srgbClr val="607D8B"/>
      </a:hlink>
      <a:folHlink>
        <a:srgbClr val="607D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14499</Words>
  <Application>WPS Presentation</Application>
  <PresentationFormat/>
  <Paragraphs>429</Paragraphs>
  <Slides>56</Slides>
  <Notes>0</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56</vt:i4>
      </vt:variant>
    </vt:vector>
  </HeadingPairs>
  <TitlesOfParts>
    <vt:vector size="69" baseType="lpstr">
      <vt:lpstr>Arial</vt:lpstr>
      <vt:lpstr>SimSun</vt:lpstr>
      <vt:lpstr>Wingdings</vt:lpstr>
      <vt:lpstr>Arial</vt:lpstr>
      <vt:lpstr>Economica</vt:lpstr>
      <vt:lpstr>Thonburi</vt:lpstr>
      <vt:lpstr>Open Sans</vt:lpstr>
      <vt:lpstr>微软雅黑</vt:lpstr>
      <vt:lpstr>汉仪旗黑</vt:lpstr>
      <vt:lpstr>Arial Unicode MS</vt:lpstr>
      <vt:lpstr>Wingdings</vt:lpstr>
      <vt:lpstr>宋体-简</vt:lpstr>
      <vt:lpstr>Luxe</vt:lpstr>
      <vt:lpstr>Penerapan Deep Neural Network dengan Dropout dan Cost-Sensitive Learning untuk Prediksi Seorang Terkena Penyakit Stroke</vt:lpstr>
      <vt:lpstr>Latar Belakang</vt:lpstr>
      <vt:lpstr>Latar Belakang</vt:lpstr>
      <vt:lpstr>Latar Belakang</vt:lpstr>
      <vt:lpstr>Latar Belakang</vt:lpstr>
      <vt:lpstr>Rumusan Masalah</vt:lpstr>
      <vt:lpstr>Tujuan Penelitian</vt:lpstr>
      <vt:lpstr>Batasan Masalah</vt:lpstr>
      <vt:lpstr>Kontribusi Penelitian</vt:lpstr>
      <vt:lpstr>Stroke</vt:lpstr>
      <vt:lpstr>Stroke</vt:lpstr>
      <vt:lpstr>Deep Neural Network</vt:lpstr>
      <vt:lpstr>Deep Neural Network</vt:lpstr>
      <vt:lpstr>Activation Function</vt:lpstr>
      <vt:lpstr>Dropout</vt:lpstr>
      <vt:lpstr>Dropout</vt:lpstr>
      <vt:lpstr>Cost-Sensitive Learning (Intro)</vt:lpstr>
      <vt:lpstr>Cost-Sensitive Learning (Cost Matrix)</vt:lpstr>
      <vt:lpstr>Cost-Sensitive Learning</vt:lpstr>
      <vt:lpstr>Cost-Sensitive Learning</vt:lpstr>
      <vt:lpstr>Probability Tuning</vt:lpstr>
      <vt:lpstr>Probability Tuning </vt:lpstr>
      <vt:lpstr>Receiver Operating Characteristic (ROC) Curve</vt:lpstr>
      <vt:lpstr>Receiver Operating Characteristic (ROC) Curve</vt:lpstr>
      <vt:lpstr>Learning Curves</vt:lpstr>
      <vt:lpstr>State of the Art</vt:lpstr>
      <vt:lpstr>Analisis Masalah</vt:lpstr>
      <vt:lpstr>Kerangka Pemikiran</vt:lpstr>
      <vt:lpstr>Urutan Proses Global</vt:lpstr>
      <vt:lpstr>Dataset Penyakit Stroke: Cerebral Stroke Prediction</vt:lpstr>
      <vt:lpstr>Dataset Penyakit Stroke: Cerebral Stroke Prediction</vt:lpstr>
      <vt:lpstr>Proses Training</vt:lpstr>
      <vt:lpstr>Proses Testing</vt:lpstr>
      <vt:lpstr>Preprocessing (Menghapus Beberapa Kolom)</vt:lpstr>
      <vt:lpstr>Preprocessing (Data Imputation)</vt:lpstr>
      <vt:lpstr>Preprocessing (Data Encoding)</vt:lpstr>
      <vt:lpstr>Preprocessing (Hapus Data Duplikat)</vt:lpstr>
      <vt:lpstr>Preprocessing (Cleaning Outliers)</vt:lpstr>
      <vt:lpstr>Preprocessing (Split Dataset untuk Training dan Testing)</vt:lpstr>
      <vt:lpstr>Perhitungan Deep Neural Network</vt:lpstr>
      <vt:lpstr>Perhitungan Deep Neural Network</vt:lpstr>
      <vt:lpstr>Perhitungan Deep Neural Network</vt:lpstr>
      <vt:lpstr>Perhitungan Deep Neural Network</vt:lpstr>
      <vt:lpstr>Perhitungan Deep Neural Network</vt:lpstr>
      <vt:lpstr>Perhitungan Deep Neural Network</vt:lpstr>
      <vt:lpstr>Perhitungan Deep Neural Network dengan Dropout</vt:lpstr>
      <vt:lpstr>Perhitungan Deep Neural Network dengan Dropout</vt:lpstr>
      <vt:lpstr>Perhitungan Deep Neural Network dengan Dropout</vt:lpstr>
      <vt:lpstr>Perhitungan Deep Neural Network dengan Dropout</vt:lpstr>
      <vt:lpstr>Perhitungan Deep Neural Network dengan Dropout</vt:lpstr>
      <vt:lpstr>Perhitungan Deep Neural Network dengan Dropout</vt:lpstr>
      <vt:lpstr>Perhitungan Deep Neural Network dengan Dropout</vt:lpstr>
      <vt:lpstr>Perhitungan Cost-Sensitive Learning</vt:lpstr>
      <vt:lpstr>Referensi</vt:lpstr>
      <vt:lpstr>Referensi</vt:lpstr>
      <vt:lpstr>Terima Kasih</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Penerapan Deep Neural Network dengan Dropout dan Cost-Sensitive Learning untuk Prediksi Seorang Terkena Penyakit Stroke</dc:title>
  <dc:creator/>
  <cp:lastModifiedBy>yoelagustinus</cp:lastModifiedBy>
  <cp:revision>1</cp:revision>
  <dcterms:created xsi:type="dcterms:W3CDTF">2022-03-27T11:38:06Z</dcterms:created>
  <dcterms:modified xsi:type="dcterms:W3CDTF">2022-03-27T11:38:06Z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1033-3.2.0.6370</vt:lpwstr>
  </property>
</Properties>
</file>